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329" r:id="rId6"/>
    <p:sldMasterId id="2147484379" r:id="rId7"/>
  </p:sldMasterIdLst>
  <p:notesMasterIdLst>
    <p:notesMasterId r:id="rId37"/>
  </p:notesMasterIdLst>
  <p:handoutMasterIdLst>
    <p:handoutMasterId r:id="rId38"/>
  </p:handoutMasterIdLst>
  <p:sldIdLst>
    <p:sldId id="937" r:id="rId8"/>
    <p:sldId id="997" r:id="rId9"/>
    <p:sldId id="636" r:id="rId10"/>
    <p:sldId id="1111" r:id="rId11"/>
    <p:sldId id="930" r:id="rId12"/>
    <p:sldId id="1108" r:id="rId13"/>
    <p:sldId id="948" r:id="rId14"/>
    <p:sldId id="928" r:id="rId15"/>
    <p:sldId id="945" r:id="rId16"/>
    <p:sldId id="1112" r:id="rId17"/>
    <p:sldId id="934" r:id="rId18"/>
    <p:sldId id="1109" r:id="rId19"/>
    <p:sldId id="1049" r:id="rId20"/>
    <p:sldId id="1089" r:id="rId21"/>
    <p:sldId id="1090" r:id="rId22"/>
    <p:sldId id="1091" r:id="rId23"/>
    <p:sldId id="1092" r:id="rId24"/>
    <p:sldId id="1093" r:id="rId25"/>
    <p:sldId id="1094" r:id="rId26"/>
    <p:sldId id="1095" r:id="rId27"/>
    <p:sldId id="1096" r:id="rId28"/>
    <p:sldId id="1097" r:id="rId29"/>
    <p:sldId id="1098" r:id="rId30"/>
    <p:sldId id="1099" r:id="rId31"/>
    <p:sldId id="1105" r:id="rId32"/>
    <p:sldId id="1106" r:id="rId33"/>
    <p:sldId id="1107" r:id="rId34"/>
    <p:sldId id="1100" r:id="rId35"/>
    <p:sldId id="1101" r:id="rId36"/>
  </p:sldIdLst>
  <p:sldSz cx="12192000" cy="6858000"/>
  <p:notesSz cx="7023100" cy="93091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1"/>
    <a:srgbClr val="606060"/>
    <a:srgbClr val="0071A1"/>
    <a:srgbClr val="000000"/>
    <a:srgbClr val="FF0000"/>
    <a:srgbClr val="166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72" autoAdjust="0"/>
    <p:restoredTop sz="96242" autoAdjust="0"/>
  </p:normalViewPr>
  <p:slideViewPr>
    <p:cSldViewPr>
      <p:cViewPr varScale="1">
        <p:scale>
          <a:sx n="111" d="100"/>
          <a:sy n="111" d="100"/>
        </p:scale>
        <p:origin x="132" y="102"/>
      </p:cViewPr>
      <p:guideLst>
        <p:guide orient="horz" pos="2160"/>
        <p:guide pos="3840"/>
      </p:guideLst>
    </p:cSldViewPr>
  </p:slideViewPr>
  <p:outlineViewPr>
    <p:cViewPr>
      <p:scale>
        <a:sx n="33" d="100"/>
        <a:sy n="33" d="100"/>
      </p:scale>
      <p:origin x="0" y="19560"/>
    </p:cViewPr>
  </p:outlineViewPr>
  <p:notesTextViewPr>
    <p:cViewPr>
      <p:scale>
        <a:sx n="150" d="100"/>
        <a:sy n="150" d="100"/>
      </p:scale>
      <p:origin x="0" y="0"/>
    </p:cViewPr>
  </p:notesTextViewPr>
  <p:sorterViewPr>
    <p:cViewPr varScale="1">
      <p:scale>
        <a:sx n="1" d="1"/>
        <a:sy n="1" d="1"/>
      </p:scale>
      <p:origin x="0" y="-35606"/>
    </p:cViewPr>
  </p:sorterViewPr>
  <p:notesViewPr>
    <p:cSldViewPr>
      <p:cViewPr varScale="1">
        <p:scale>
          <a:sx n="82" d="100"/>
          <a:sy n="82" d="100"/>
        </p:scale>
        <p:origin x="3192"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93305" tIns="46651" rIns="93305" bIns="46651" numCol="1" anchor="t" anchorCtr="0" compatLnSpc="1">
            <a:prstTxWarp prst="textNoShape">
              <a:avLst/>
            </a:prstTxWarp>
          </a:bodyPr>
          <a:lstStyle>
            <a:lvl1pPr eaLnBrk="0" hangingPunct="0">
              <a:defRPr sz="1200">
                <a:latin typeface="Arial" charset="0"/>
                <a:ea typeface="ＭＳ Ｐゴシック" pitchFamily="1" charset="-128"/>
                <a:cs typeface="ＭＳ Ｐゴシック" pitchFamily="1" charset="-128"/>
              </a:defRPr>
            </a:lvl1pPr>
          </a:lstStyle>
          <a:p>
            <a:pPr>
              <a:defRPr/>
            </a:pPr>
            <a:endParaRPr lang="en-US"/>
          </a:p>
        </p:txBody>
      </p:sp>
      <p:sp>
        <p:nvSpPr>
          <p:cNvPr id="30723" name="Rectangle 3"/>
          <p:cNvSpPr>
            <a:spLocks noGrp="1" noChangeArrowheads="1"/>
          </p:cNvSpPr>
          <p:nvPr>
            <p:ph type="dt" sz="quarter" idx="1"/>
          </p:nvPr>
        </p:nvSpPr>
        <p:spPr bwMode="auto">
          <a:xfrm>
            <a:off x="3979863" y="0"/>
            <a:ext cx="3043237" cy="465138"/>
          </a:xfrm>
          <a:prstGeom prst="rect">
            <a:avLst/>
          </a:prstGeom>
          <a:noFill/>
          <a:ln w="9525">
            <a:noFill/>
            <a:miter lim="800000"/>
            <a:headEnd/>
            <a:tailEnd/>
          </a:ln>
        </p:spPr>
        <p:txBody>
          <a:bodyPr vert="horz" wrap="square" lIns="93305" tIns="46651" rIns="93305" bIns="46651" numCol="1" anchor="t" anchorCtr="0" compatLnSpc="1">
            <a:prstTxWarp prst="textNoShape">
              <a:avLst/>
            </a:prstTxWarp>
          </a:bodyPr>
          <a:lstStyle>
            <a:lvl1pPr algn="r" eaLnBrk="0" hangingPunct="0">
              <a:defRPr sz="1200">
                <a:latin typeface="Arial" charset="0"/>
                <a:ea typeface="ＭＳ Ｐゴシック" pitchFamily="1" charset="-128"/>
                <a:cs typeface="ＭＳ Ｐゴシック" pitchFamily="1" charset="-128"/>
              </a:defRPr>
            </a:lvl1pPr>
          </a:lstStyle>
          <a:p>
            <a:pPr>
              <a:defRPr/>
            </a:pPr>
            <a:endParaRPr lang="en-US"/>
          </a:p>
        </p:txBody>
      </p:sp>
      <p:sp>
        <p:nvSpPr>
          <p:cNvPr id="30724" name="Rectangle 4"/>
          <p:cNvSpPr>
            <a:spLocks noGrp="1" noChangeArrowheads="1"/>
          </p:cNvSpPr>
          <p:nvPr>
            <p:ph type="ftr" sz="quarter" idx="2"/>
          </p:nvPr>
        </p:nvSpPr>
        <p:spPr bwMode="auto">
          <a:xfrm>
            <a:off x="0" y="8843963"/>
            <a:ext cx="3043238" cy="465137"/>
          </a:xfrm>
          <a:prstGeom prst="rect">
            <a:avLst/>
          </a:prstGeom>
          <a:noFill/>
          <a:ln w="9525">
            <a:noFill/>
            <a:miter lim="800000"/>
            <a:headEnd/>
            <a:tailEnd/>
          </a:ln>
        </p:spPr>
        <p:txBody>
          <a:bodyPr vert="horz" wrap="square" lIns="93305" tIns="46651" rIns="93305" bIns="46651" numCol="1" anchor="b" anchorCtr="0" compatLnSpc="1">
            <a:prstTxWarp prst="textNoShape">
              <a:avLst/>
            </a:prstTxWarp>
          </a:bodyPr>
          <a:lstStyle>
            <a:lvl1pPr eaLnBrk="0" hangingPunct="0">
              <a:defRPr sz="1200">
                <a:latin typeface="Arial" charset="0"/>
                <a:ea typeface="ＭＳ Ｐゴシック" pitchFamily="1" charset="-128"/>
                <a:cs typeface="ＭＳ Ｐゴシック" pitchFamily="1" charset="-128"/>
              </a:defRPr>
            </a:lvl1pPr>
          </a:lstStyle>
          <a:p>
            <a:pPr>
              <a:defRPr/>
            </a:pPr>
            <a:r>
              <a:rPr lang="en-US"/>
              <a:t>Employer Response Dialogue</a:t>
            </a:r>
          </a:p>
        </p:txBody>
      </p:sp>
      <p:sp>
        <p:nvSpPr>
          <p:cNvPr id="30725" name="Rectangle 5"/>
          <p:cNvSpPr>
            <a:spLocks noGrp="1" noChangeArrowheads="1"/>
          </p:cNvSpPr>
          <p:nvPr>
            <p:ph type="sldNum" sz="quarter" idx="3"/>
          </p:nvPr>
        </p:nvSpPr>
        <p:spPr bwMode="auto">
          <a:xfrm>
            <a:off x="3979863" y="8843963"/>
            <a:ext cx="3043237" cy="465137"/>
          </a:xfrm>
          <a:prstGeom prst="rect">
            <a:avLst/>
          </a:prstGeom>
          <a:noFill/>
          <a:ln w="9525">
            <a:noFill/>
            <a:miter lim="800000"/>
            <a:headEnd/>
            <a:tailEnd/>
          </a:ln>
        </p:spPr>
        <p:txBody>
          <a:bodyPr vert="horz" wrap="square" lIns="93305" tIns="46651" rIns="93305" bIns="46651" numCol="1" anchor="b" anchorCtr="0" compatLnSpc="1">
            <a:prstTxWarp prst="textNoShape">
              <a:avLst/>
            </a:prstTxWarp>
          </a:bodyPr>
          <a:lstStyle>
            <a:lvl1pPr algn="r" eaLnBrk="0" hangingPunct="0">
              <a:defRPr sz="1200">
                <a:latin typeface="Arial" pitchFamily="34" charset="0"/>
              </a:defRPr>
            </a:lvl1pPr>
          </a:lstStyle>
          <a:p>
            <a:pPr>
              <a:defRPr/>
            </a:pPr>
            <a:fld id="{4A1982D5-F397-49EC-8D3D-231BF94A04CF}" type="slidenum">
              <a:rPr lang="en-US"/>
              <a:pPr>
                <a:defRPr/>
              </a:pPr>
              <a:t>‹#›</a:t>
            </a:fld>
            <a:endParaRPr lang="en-US"/>
          </a:p>
        </p:txBody>
      </p:sp>
    </p:spTree>
    <p:extLst>
      <p:ext uri="{BB962C8B-B14F-4D97-AF65-F5344CB8AC3E}">
        <p14:creationId xmlns:p14="http://schemas.microsoft.com/office/powerpoint/2010/main" val="360859091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93305" tIns="46651" rIns="93305" bIns="46651" numCol="1" anchor="t" anchorCtr="0" compatLnSpc="1">
            <a:prstTxWarp prst="textNoShape">
              <a:avLst/>
            </a:prstTxWarp>
          </a:bodyPr>
          <a:lstStyle>
            <a:lvl1pPr eaLnBrk="0" hangingPunct="0">
              <a:defRPr sz="1200">
                <a:latin typeface="Arial" charset="0"/>
                <a:ea typeface="ＭＳ Ｐゴシック" pitchFamily="1" charset="-128"/>
                <a:cs typeface="ＭＳ Ｐゴシック" pitchFamily="1" charset="-128"/>
              </a:defRPr>
            </a:lvl1pPr>
          </a:lstStyle>
          <a:p>
            <a:pPr>
              <a:defRPr/>
            </a:pPr>
            <a:endParaRPr lang="en-US"/>
          </a:p>
        </p:txBody>
      </p:sp>
      <p:sp>
        <p:nvSpPr>
          <p:cNvPr id="69635" name="Rectangle 3"/>
          <p:cNvSpPr>
            <a:spLocks noGrp="1" noChangeArrowheads="1"/>
          </p:cNvSpPr>
          <p:nvPr>
            <p:ph type="dt" idx="1"/>
          </p:nvPr>
        </p:nvSpPr>
        <p:spPr bwMode="auto">
          <a:xfrm>
            <a:off x="3979863" y="0"/>
            <a:ext cx="3043237" cy="465138"/>
          </a:xfrm>
          <a:prstGeom prst="rect">
            <a:avLst/>
          </a:prstGeom>
          <a:noFill/>
          <a:ln w="9525">
            <a:noFill/>
            <a:miter lim="800000"/>
            <a:headEnd/>
            <a:tailEnd/>
          </a:ln>
        </p:spPr>
        <p:txBody>
          <a:bodyPr vert="horz" wrap="square" lIns="93305" tIns="46651" rIns="93305" bIns="46651" numCol="1" anchor="t" anchorCtr="0" compatLnSpc="1">
            <a:prstTxWarp prst="textNoShape">
              <a:avLst/>
            </a:prstTxWarp>
          </a:bodyPr>
          <a:lstStyle>
            <a:lvl1pPr algn="r" eaLnBrk="0" hangingPunct="0">
              <a:defRPr sz="1200">
                <a:latin typeface="Arial" charset="0"/>
                <a:ea typeface="ＭＳ Ｐゴシック" pitchFamily="1" charset="-128"/>
                <a:cs typeface="ＭＳ Ｐゴシック" pitchFamily="1" charset="-128"/>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409575" y="698500"/>
            <a:ext cx="62039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p:cNvSpPr>
            <a:spLocks noGrp="1" noChangeArrowheads="1"/>
          </p:cNvSpPr>
          <p:nvPr>
            <p:ph type="body" sz="quarter" idx="3"/>
          </p:nvPr>
        </p:nvSpPr>
        <p:spPr bwMode="auto">
          <a:xfrm>
            <a:off x="936625" y="4421188"/>
            <a:ext cx="5149850" cy="4189412"/>
          </a:xfrm>
          <a:prstGeom prst="rect">
            <a:avLst/>
          </a:prstGeom>
          <a:noFill/>
          <a:ln w="9525">
            <a:noFill/>
            <a:miter lim="800000"/>
            <a:headEnd/>
            <a:tailEnd/>
          </a:ln>
        </p:spPr>
        <p:txBody>
          <a:bodyPr vert="horz" wrap="square" lIns="93305" tIns="46651" rIns="93305" bIns="466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p:spPr>
        <p:txBody>
          <a:bodyPr vert="horz" wrap="square" lIns="93305" tIns="46651" rIns="93305" bIns="46651" numCol="1" anchor="b" anchorCtr="0" compatLnSpc="1">
            <a:prstTxWarp prst="textNoShape">
              <a:avLst/>
            </a:prstTxWarp>
          </a:bodyPr>
          <a:lstStyle>
            <a:lvl1pPr eaLnBrk="0" hangingPunct="0">
              <a:defRPr sz="1200">
                <a:latin typeface="Arial" charset="0"/>
                <a:ea typeface="ＭＳ Ｐゴシック" pitchFamily="1" charset="-128"/>
                <a:cs typeface="ＭＳ Ｐゴシック" pitchFamily="1" charset="-128"/>
              </a:defRPr>
            </a:lvl1pPr>
          </a:lstStyle>
          <a:p>
            <a:pPr>
              <a:defRPr/>
            </a:pPr>
            <a:r>
              <a:rPr lang="en-US"/>
              <a:t>Employer Response Dialogue</a:t>
            </a:r>
          </a:p>
        </p:txBody>
      </p:sp>
      <p:sp>
        <p:nvSpPr>
          <p:cNvPr id="69639"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p:spPr>
        <p:txBody>
          <a:bodyPr vert="horz" wrap="square" lIns="93305" tIns="46651" rIns="93305" bIns="46651" numCol="1" anchor="b" anchorCtr="0" compatLnSpc="1">
            <a:prstTxWarp prst="textNoShape">
              <a:avLst/>
            </a:prstTxWarp>
          </a:bodyPr>
          <a:lstStyle>
            <a:lvl1pPr algn="r" eaLnBrk="0" hangingPunct="0">
              <a:defRPr sz="1200">
                <a:latin typeface="Arial" pitchFamily="34" charset="0"/>
              </a:defRPr>
            </a:lvl1pPr>
          </a:lstStyle>
          <a:p>
            <a:pPr>
              <a:defRPr/>
            </a:pPr>
            <a:fld id="{2353519D-7BF2-4091-B07A-93F3AFCCBBE7}" type="slidenum">
              <a:rPr lang="en-US"/>
              <a:pPr>
                <a:defRPr/>
              </a:pPr>
              <a:t>‹#›</a:t>
            </a:fld>
            <a:endParaRPr lang="en-US"/>
          </a:p>
        </p:txBody>
      </p:sp>
    </p:spTree>
    <p:extLst>
      <p:ext uri="{BB962C8B-B14F-4D97-AF65-F5344CB8AC3E}">
        <p14:creationId xmlns:p14="http://schemas.microsoft.com/office/powerpoint/2010/main" val="1211582162"/>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F76E961B-2D9F-4D1C-AF72-C79CC8BE2FF3}" type="slidenum">
              <a:rPr lang="en-US">
                <a:solidFill>
                  <a:prstClr val="black"/>
                </a:solidFill>
                <a:latin typeface="Calibri"/>
              </a:rPr>
              <a:pPr defTabSz="933237">
                <a:defRPr/>
              </a:pPr>
              <a:t>2</a:t>
            </a:fld>
            <a:endParaRPr lang="en-US" dirty="0">
              <a:solidFill>
                <a:prstClr val="black"/>
              </a:solidFill>
              <a:latin typeface="Calibri"/>
            </a:endParaRPr>
          </a:p>
        </p:txBody>
      </p:sp>
    </p:spTree>
    <p:extLst>
      <p:ext uri="{BB962C8B-B14F-4D97-AF65-F5344CB8AC3E}">
        <p14:creationId xmlns:p14="http://schemas.microsoft.com/office/powerpoint/2010/main" val="368913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13</a:t>
            </a:fld>
            <a:endParaRPr lang="en-US" dirty="0"/>
          </a:p>
        </p:txBody>
      </p:sp>
    </p:spTree>
    <p:extLst>
      <p:ext uri="{BB962C8B-B14F-4D97-AF65-F5344CB8AC3E}">
        <p14:creationId xmlns:p14="http://schemas.microsoft.com/office/powerpoint/2010/main" val="307728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14</a:t>
            </a:fld>
            <a:endParaRPr lang="en-US" dirty="0"/>
          </a:p>
        </p:txBody>
      </p:sp>
    </p:spTree>
    <p:extLst>
      <p:ext uri="{BB962C8B-B14F-4D97-AF65-F5344CB8AC3E}">
        <p14:creationId xmlns:p14="http://schemas.microsoft.com/office/powerpoint/2010/main" val="730130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15</a:t>
            </a:fld>
            <a:endParaRPr lang="en-US" dirty="0"/>
          </a:p>
        </p:txBody>
      </p:sp>
    </p:spTree>
    <p:extLst>
      <p:ext uri="{BB962C8B-B14F-4D97-AF65-F5344CB8AC3E}">
        <p14:creationId xmlns:p14="http://schemas.microsoft.com/office/powerpoint/2010/main" val="162451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16</a:t>
            </a:fld>
            <a:endParaRPr lang="en-US" dirty="0"/>
          </a:p>
        </p:txBody>
      </p:sp>
    </p:spTree>
    <p:extLst>
      <p:ext uri="{BB962C8B-B14F-4D97-AF65-F5344CB8AC3E}">
        <p14:creationId xmlns:p14="http://schemas.microsoft.com/office/powerpoint/2010/main" val="3396034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17</a:t>
            </a:fld>
            <a:endParaRPr lang="en-US" dirty="0"/>
          </a:p>
        </p:txBody>
      </p:sp>
    </p:spTree>
    <p:extLst>
      <p:ext uri="{BB962C8B-B14F-4D97-AF65-F5344CB8AC3E}">
        <p14:creationId xmlns:p14="http://schemas.microsoft.com/office/powerpoint/2010/main" val="3681490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18</a:t>
            </a:fld>
            <a:endParaRPr lang="en-US" dirty="0"/>
          </a:p>
        </p:txBody>
      </p:sp>
    </p:spTree>
    <p:extLst>
      <p:ext uri="{BB962C8B-B14F-4D97-AF65-F5344CB8AC3E}">
        <p14:creationId xmlns:p14="http://schemas.microsoft.com/office/powerpoint/2010/main" val="3690545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19</a:t>
            </a:fld>
            <a:endParaRPr lang="en-US" dirty="0"/>
          </a:p>
        </p:txBody>
      </p:sp>
    </p:spTree>
    <p:extLst>
      <p:ext uri="{BB962C8B-B14F-4D97-AF65-F5344CB8AC3E}">
        <p14:creationId xmlns:p14="http://schemas.microsoft.com/office/powerpoint/2010/main" val="2066139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20</a:t>
            </a:fld>
            <a:endParaRPr lang="en-US" dirty="0"/>
          </a:p>
        </p:txBody>
      </p:sp>
    </p:spTree>
    <p:extLst>
      <p:ext uri="{BB962C8B-B14F-4D97-AF65-F5344CB8AC3E}">
        <p14:creationId xmlns:p14="http://schemas.microsoft.com/office/powerpoint/2010/main" val="2893098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21</a:t>
            </a:fld>
            <a:endParaRPr lang="en-US" dirty="0"/>
          </a:p>
        </p:txBody>
      </p:sp>
    </p:spTree>
    <p:extLst>
      <p:ext uri="{BB962C8B-B14F-4D97-AF65-F5344CB8AC3E}">
        <p14:creationId xmlns:p14="http://schemas.microsoft.com/office/powerpoint/2010/main" val="3671564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22</a:t>
            </a:fld>
            <a:endParaRPr lang="en-US" dirty="0"/>
          </a:p>
        </p:txBody>
      </p:sp>
    </p:spTree>
    <p:extLst>
      <p:ext uri="{BB962C8B-B14F-4D97-AF65-F5344CB8AC3E}">
        <p14:creationId xmlns:p14="http://schemas.microsoft.com/office/powerpoint/2010/main" val="355865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F76E961B-2D9F-4D1C-AF72-C79CC8BE2FF3}" type="slidenum">
              <a:rPr lang="en-US">
                <a:solidFill>
                  <a:srgbClr val="000000"/>
                </a:solidFill>
                <a:latin typeface="Arial" pitchFamily="34" charset="0"/>
                <a:ea typeface="ＭＳ Ｐゴシック" pitchFamily="34" charset="-128"/>
              </a:rPr>
              <a:pPr defTabSz="933237" eaLnBrk="0" fontAlgn="base" hangingPunct="0">
                <a:spcBef>
                  <a:spcPct val="0"/>
                </a:spcBef>
                <a:spcAft>
                  <a:spcPct val="0"/>
                </a:spcAft>
                <a:defRPr/>
              </a:pPr>
              <a:t>3</a:t>
            </a:fld>
            <a:endParaRPr lang="en-US">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013678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23</a:t>
            </a:fld>
            <a:endParaRPr lang="en-US" dirty="0"/>
          </a:p>
        </p:txBody>
      </p:sp>
    </p:spTree>
    <p:extLst>
      <p:ext uri="{BB962C8B-B14F-4D97-AF65-F5344CB8AC3E}">
        <p14:creationId xmlns:p14="http://schemas.microsoft.com/office/powerpoint/2010/main" val="37478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24</a:t>
            </a:fld>
            <a:endParaRPr lang="en-US" dirty="0"/>
          </a:p>
        </p:txBody>
      </p:sp>
    </p:spTree>
    <p:extLst>
      <p:ext uri="{BB962C8B-B14F-4D97-AF65-F5344CB8AC3E}">
        <p14:creationId xmlns:p14="http://schemas.microsoft.com/office/powerpoint/2010/main" val="3231756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25</a:t>
            </a:fld>
            <a:endParaRPr lang="en-US" dirty="0"/>
          </a:p>
        </p:txBody>
      </p:sp>
    </p:spTree>
    <p:extLst>
      <p:ext uri="{BB962C8B-B14F-4D97-AF65-F5344CB8AC3E}">
        <p14:creationId xmlns:p14="http://schemas.microsoft.com/office/powerpoint/2010/main" val="1415377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26</a:t>
            </a:fld>
            <a:endParaRPr lang="en-US" dirty="0"/>
          </a:p>
        </p:txBody>
      </p:sp>
    </p:spTree>
    <p:extLst>
      <p:ext uri="{BB962C8B-B14F-4D97-AF65-F5344CB8AC3E}">
        <p14:creationId xmlns:p14="http://schemas.microsoft.com/office/powerpoint/2010/main" val="3403335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27</a:t>
            </a:fld>
            <a:endParaRPr lang="en-US" dirty="0"/>
          </a:p>
        </p:txBody>
      </p:sp>
    </p:spTree>
    <p:extLst>
      <p:ext uri="{BB962C8B-B14F-4D97-AF65-F5344CB8AC3E}">
        <p14:creationId xmlns:p14="http://schemas.microsoft.com/office/powerpoint/2010/main" val="2639829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28</a:t>
            </a:fld>
            <a:endParaRPr lang="en-US" dirty="0"/>
          </a:p>
        </p:txBody>
      </p:sp>
    </p:spTree>
    <p:extLst>
      <p:ext uri="{BB962C8B-B14F-4D97-AF65-F5344CB8AC3E}">
        <p14:creationId xmlns:p14="http://schemas.microsoft.com/office/powerpoint/2010/main" val="457602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29</a:t>
            </a:fld>
            <a:endParaRPr lang="en-US" dirty="0"/>
          </a:p>
        </p:txBody>
      </p:sp>
    </p:spTree>
    <p:extLst>
      <p:ext uri="{BB962C8B-B14F-4D97-AF65-F5344CB8AC3E}">
        <p14:creationId xmlns:p14="http://schemas.microsoft.com/office/powerpoint/2010/main" val="106019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30AE2B-C6DE-4C28-BA4B-25580FB54832}" type="slidenum">
              <a:rPr lang="en-US" smtClean="0"/>
              <a:pPr>
                <a:defRPr/>
              </a:pPr>
              <a:t>4</a:t>
            </a:fld>
            <a:endParaRPr lang="en-US" dirty="0"/>
          </a:p>
        </p:txBody>
      </p:sp>
    </p:spTree>
    <p:extLst>
      <p:ext uri="{BB962C8B-B14F-4D97-AF65-F5344CB8AC3E}">
        <p14:creationId xmlns:p14="http://schemas.microsoft.com/office/powerpoint/2010/main" val="176684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p:txBody>
          <a:bodyPr/>
          <a:lstStyle/>
          <a:p>
            <a:r>
              <a:rPr lang="en-US" baseline="0" dirty="0"/>
              <a:t>It is important to understand how CalPERS Retirement Benefits are funded. Every dollar spent on public employee pensions comes from three sources:</a:t>
            </a:r>
          </a:p>
          <a:p>
            <a:endParaRPr lang="en-US" baseline="0" dirty="0"/>
          </a:p>
          <a:p>
            <a:pPr marL="182227" indent="-182227">
              <a:buFont typeface="Arial" panose="020B0604020202020204" pitchFamily="34" charset="0"/>
              <a:buChar char="•"/>
            </a:pPr>
            <a:r>
              <a:rPr lang="en-US" b="1" baseline="0" dirty="0"/>
              <a:t>Investment earnings </a:t>
            </a:r>
            <a:r>
              <a:rPr lang="en-US" baseline="0" dirty="0"/>
              <a:t>at 61 cents for every dollar, or 62 percent</a:t>
            </a:r>
          </a:p>
          <a:p>
            <a:pPr marL="182227" indent="-182227">
              <a:buFont typeface="Arial" panose="020B0604020202020204" pitchFamily="34" charset="0"/>
              <a:buChar char="•"/>
            </a:pPr>
            <a:r>
              <a:rPr lang="en-US" b="1" baseline="0" dirty="0"/>
              <a:t>Contributions from CalPERS Employers </a:t>
            </a:r>
            <a:r>
              <a:rPr lang="en-US" baseline="0" dirty="0"/>
              <a:t>at 26 cents for every dollar, or 25 percent</a:t>
            </a:r>
          </a:p>
          <a:p>
            <a:pPr marL="182227" indent="-182227">
              <a:buFont typeface="Arial" panose="020B0604020202020204" pitchFamily="34" charset="0"/>
              <a:buChar char="•"/>
            </a:pPr>
            <a:r>
              <a:rPr lang="en-US" b="1" baseline="0" dirty="0"/>
              <a:t>Contributions from employees </a:t>
            </a:r>
            <a:r>
              <a:rPr lang="en-US" baseline="0" dirty="0"/>
              <a:t>at 13 cents for every dollar, or 13 percent</a:t>
            </a:r>
          </a:p>
          <a:p>
            <a:endParaRPr lang="en-US" baseline="0" dirty="0"/>
          </a:p>
          <a:p>
            <a:r>
              <a:rPr lang="en-US" baseline="0" dirty="0"/>
              <a:t>Common sense tells us that this cannot fall below the dollar, or 100% - so if one of the sources, such as investment, shifts downward, then the other sources will shift up.</a:t>
            </a:r>
          </a:p>
          <a:p>
            <a:endParaRPr lang="en-US" baseline="0" dirty="0"/>
          </a:p>
          <a:p>
            <a:r>
              <a:rPr lang="en-US" baseline="0" dirty="0"/>
              <a:t>It is important to know that CalPERS serves as the manager of the Fund. We do not have an alternate budget or source to pull from to fund pensions or make up the pension dollar.  We also don’t determine the benefits – we administer the benefits negotiated by our employers and beneficiaries. </a:t>
            </a:r>
          </a:p>
          <a:p>
            <a:endParaRPr lang="en-US" baseline="0" dirty="0"/>
          </a:p>
          <a:p>
            <a:r>
              <a:rPr lang="en-US" baseline="0" dirty="0"/>
              <a:t>The money that we manage does not belong to us – it belongs to our members and we have fiduciary responsibility to make sure it is there when they are ready to retire from public service.  This is why it is important for us to make strategic long-term investments to sustain the Fund.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F76E961B-2D9F-4D1C-AF72-C79CC8BE2FF3}" type="slidenum">
              <a:rPr lang="en-US">
                <a:solidFill>
                  <a:srgbClr val="000000"/>
                </a:solidFill>
                <a:latin typeface="Arial" pitchFamily="34" charset="0"/>
                <a:ea typeface="ＭＳ Ｐゴシック" pitchFamily="34" charset="-128"/>
              </a:rPr>
              <a:pPr defTabSz="933237" eaLnBrk="0" fontAlgn="base" hangingPunct="0">
                <a:spcBef>
                  <a:spcPct val="0"/>
                </a:spcBef>
                <a:spcAft>
                  <a:spcPct val="0"/>
                </a:spcAft>
                <a:defRPr/>
              </a:pPr>
              <a:t>5</a:t>
            </a:fld>
            <a:endParaRPr lang="en-US">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74370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E961B-2D9F-4D1C-AF72-C79CC8BE2F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79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F76E961B-2D9F-4D1C-AF72-C79CC8BE2FF3}" type="slidenum">
              <a:rPr lang="en-US">
                <a:solidFill>
                  <a:srgbClr val="000000"/>
                </a:solidFill>
                <a:latin typeface="Arial" pitchFamily="34" charset="0"/>
                <a:ea typeface="ＭＳ Ｐゴシック" pitchFamily="34" charset="-128"/>
              </a:rPr>
              <a:pPr defTabSz="933237" eaLnBrk="0" fontAlgn="base" hangingPunct="0">
                <a:spcBef>
                  <a:spcPct val="0"/>
                </a:spcBef>
                <a:spcAft>
                  <a:spcPct val="0"/>
                </a:spcAft>
                <a:defRPr/>
              </a:pPr>
              <a:t>8</a:t>
            </a:fld>
            <a:endParaRPr lang="en-US">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160855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7</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Strong Progress but Challenges Ahead</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Funded Status and What It Means</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Estimated 71% - on our way</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Goal is 80% and 90</a:t>
            </a:r>
            <a:r>
              <a:rPr lang="en-US" sz="7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50% hard to come back from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E961B-2D9F-4D1C-AF72-C79CC8BE2F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9924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p:txBody>
          <a:bodyPr/>
          <a:lstStyle/>
          <a:p>
            <a:r>
              <a:rPr lang="en-US" baseline="0" dirty="0"/>
              <a:t>It is important to understand how CalPERS Retirement Benefits are funded. Every dollar spent on public employee pensions comes from three sources:</a:t>
            </a:r>
          </a:p>
          <a:p>
            <a:endParaRPr lang="en-US" baseline="0" dirty="0"/>
          </a:p>
          <a:p>
            <a:pPr marL="182227" indent="-182227">
              <a:buFont typeface="Arial" panose="020B0604020202020204" pitchFamily="34" charset="0"/>
              <a:buChar char="•"/>
            </a:pPr>
            <a:r>
              <a:rPr lang="en-US" b="1" baseline="0" dirty="0"/>
              <a:t>Investment earnings </a:t>
            </a:r>
            <a:r>
              <a:rPr lang="en-US" baseline="0" dirty="0"/>
              <a:t>at 61 cents for every dollar, or 62 percent</a:t>
            </a:r>
          </a:p>
          <a:p>
            <a:pPr marL="182227" indent="-182227">
              <a:buFont typeface="Arial" panose="020B0604020202020204" pitchFamily="34" charset="0"/>
              <a:buChar char="•"/>
            </a:pPr>
            <a:r>
              <a:rPr lang="en-US" b="1" baseline="0" dirty="0"/>
              <a:t>Contributions from CalPERS Employers </a:t>
            </a:r>
            <a:r>
              <a:rPr lang="en-US" baseline="0" dirty="0"/>
              <a:t>at 26 cents for every dollar, or 25 percent</a:t>
            </a:r>
          </a:p>
          <a:p>
            <a:pPr marL="182227" indent="-182227">
              <a:buFont typeface="Arial" panose="020B0604020202020204" pitchFamily="34" charset="0"/>
              <a:buChar char="•"/>
            </a:pPr>
            <a:r>
              <a:rPr lang="en-US" b="1" baseline="0" dirty="0"/>
              <a:t>Contributions from employees </a:t>
            </a:r>
            <a:r>
              <a:rPr lang="en-US" baseline="0" dirty="0"/>
              <a:t>at 13 cents for every dollar, or 13 percent</a:t>
            </a:r>
          </a:p>
          <a:p>
            <a:endParaRPr lang="en-US" baseline="0" dirty="0"/>
          </a:p>
          <a:p>
            <a:r>
              <a:rPr lang="en-US" baseline="0" dirty="0"/>
              <a:t>Common sense tells us that this cannot fall below the dollar, or 100% - so if one of the sources, such as investment, shifts downward, then the other sources will shift up.</a:t>
            </a:r>
          </a:p>
          <a:p>
            <a:endParaRPr lang="en-US" baseline="0" dirty="0"/>
          </a:p>
          <a:p>
            <a:r>
              <a:rPr lang="en-US" baseline="0" dirty="0"/>
              <a:t>It is important to know that CalPERS serves as the manager of the Fund. We do not have an alternate budget or source to pull from to fund pensions or make up the pension dollar.  We also don’t determine the benefits – we administer the benefits negotiated by our employers and beneficiaries. </a:t>
            </a:r>
          </a:p>
          <a:p>
            <a:endParaRPr lang="en-US" baseline="0" dirty="0"/>
          </a:p>
          <a:p>
            <a:r>
              <a:rPr lang="en-US" baseline="0" dirty="0"/>
              <a:t>The money that we manage does not belong to us – it belongs to our members and we have fiduciary responsibility to make sure it is there when they are ready to retire from public service.  This is why it is important for us to make strategic long-term investments to sustain the Fund.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3237" eaLnBrk="0" fontAlgn="base" hangingPunct="0">
              <a:spcBef>
                <a:spcPct val="0"/>
              </a:spcBef>
              <a:spcAft>
                <a:spcPct val="0"/>
              </a:spcAft>
              <a:defRPr/>
            </a:pPr>
            <a:fld id="{F76E961B-2D9F-4D1C-AF72-C79CC8BE2FF3}" type="slidenum">
              <a:rPr lang="en-US">
                <a:solidFill>
                  <a:srgbClr val="000000"/>
                </a:solidFill>
                <a:latin typeface="Arial" pitchFamily="34" charset="0"/>
                <a:ea typeface="ＭＳ Ｐゴシック" pitchFamily="34" charset="-128"/>
              </a:rPr>
              <a:pPr defTabSz="933237" eaLnBrk="0" fontAlgn="base" hangingPunct="0">
                <a:spcBef>
                  <a:spcPct val="0"/>
                </a:spcBef>
                <a:spcAft>
                  <a:spcPct val="0"/>
                </a:spcAft>
                <a:defRPr/>
              </a:pPr>
              <a:t>11</a:t>
            </a:fld>
            <a:endParaRPr lang="en-US">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308983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F76E961B-2D9F-4D1C-AF72-C79CC8BE2FF3}" type="slidenum">
              <a:rPr lang="en-US">
                <a:solidFill>
                  <a:prstClr val="black"/>
                </a:solidFill>
                <a:latin typeface="Calibri"/>
              </a:rPr>
              <a:pPr defTabSz="933237">
                <a:defRPr/>
              </a:pPr>
              <a:t>12</a:t>
            </a:fld>
            <a:endParaRPr lang="en-US" dirty="0">
              <a:solidFill>
                <a:prstClr val="black"/>
              </a:solidFill>
              <a:latin typeface="Calibri"/>
            </a:endParaRPr>
          </a:p>
        </p:txBody>
      </p:sp>
    </p:spTree>
    <p:extLst>
      <p:ext uri="{BB962C8B-B14F-4D97-AF65-F5344CB8AC3E}">
        <p14:creationId xmlns:p14="http://schemas.microsoft.com/office/powerpoint/2010/main" val="114709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8610600" y="6224956"/>
            <a:ext cx="2743200" cy="365125"/>
          </a:xfrm>
          <a:prstGeom prst="rect">
            <a:avLst/>
          </a:prstGeom>
        </p:spPr>
        <p:txBody>
          <a:bodyPr/>
          <a:lstStyle/>
          <a:p>
            <a:fld id="{4F9B3E1A-A801-FD45-B4FA-200AE7709368}" type="slidenum">
              <a:rPr lang="en-US" smtClean="0"/>
              <a:pPr/>
              <a:t>‹#›</a:t>
            </a:fld>
            <a:endParaRPr lang="en-US" dirty="0"/>
          </a:p>
        </p:txBody>
      </p:sp>
      <p:sp>
        <p:nvSpPr>
          <p:cNvPr id="10" name="Content Placeholder 2"/>
          <p:cNvSpPr>
            <a:spLocks noGrp="1"/>
          </p:cNvSpPr>
          <p:nvPr>
            <p:ph idx="1"/>
          </p:nvPr>
        </p:nvSpPr>
        <p:spPr>
          <a:xfrm>
            <a:off x="656492" y="1433147"/>
            <a:ext cx="10697308" cy="4633546"/>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p:nvPr>
        </p:nvSpPr>
        <p:spPr>
          <a:xfrm>
            <a:off x="656492" y="152400"/>
            <a:ext cx="10697308" cy="609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3220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7114" y="674451"/>
            <a:ext cx="9459609" cy="769567"/>
          </a:xfrm>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2127114" y="1444018"/>
            <a:ext cx="9459609" cy="4729804"/>
          </a:xfrm>
        </p:spPr>
        <p:txBody>
          <a:bodyPr/>
          <a:lstStyle>
            <a:lvl1pPr marL="315376" indent="-315376">
              <a:defRPr>
                <a:solidFill>
                  <a:srgbClr val="141313"/>
                </a:solidFill>
              </a:defRPr>
            </a:lvl1pPr>
            <a:lvl2pPr marL="990575" indent="-380990">
              <a:buFont typeface="Arial Narrow" pitchFamily="34" charset="0"/>
              <a:buChar char="–"/>
              <a:defRPr>
                <a:solidFill>
                  <a:srgbClr val="141313"/>
                </a:solidFill>
              </a:defRPr>
            </a:lvl2pPr>
            <a:lvl3pPr>
              <a:buClr>
                <a:srgbClr val="141313"/>
              </a:buClr>
              <a:buSzPct val="90000"/>
              <a:defRPr>
                <a:solidFill>
                  <a:srgbClr val="141313"/>
                </a:solidFill>
              </a:defRPr>
            </a:lvl3pPr>
          </a:lstStyle>
          <a:p>
            <a:pPr lvl="0"/>
            <a:r>
              <a:rPr lang="en-US"/>
              <a:t>Edit Master text styles</a:t>
            </a:r>
          </a:p>
          <a:p>
            <a:pPr lvl="1"/>
            <a:r>
              <a:rPr lang="en-US"/>
              <a:t>Second level</a:t>
            </a:r>
          </a:p>
          <a:p>
            <a:pPr lvl="2"/>
            <a:r>
              <a:rPr lang="en-US"/>
              <a:t>Third level</a:t>
            </a:r>
          </a:p>
        </p:txBody>
      </p:sp>
      <p:sp>
        <p:nvSpPr>
          <p:cNvPr id="5" name="TextBox 4"/>
          <p:cNvSpPr txBox="1"/>
          <p:nvPr/>
        </p:nvSpPr>
        <p:spPr>
          <a:xfrm>
            <a:off x="10961816" y="6253367"/>
            <a:ext cx="650848" cy="297454"/>
          </a:xfrm>
          <a:prstGeom prst="rect">
            <a:avLst/>
          </a:prstGeom>
          <a:noFill/>
        </p:spPr>
        <p:txBody>
          <a:bodyPr wrap="square" rtlCol="0">
            <a:spAutoFit/>
          </a:bodyPr>
          <a:lstStyle/>
          <a:p>
            <a:pPr algn="r"/>
            <a:fld id="{B96D3B4A-4ABE-0B4D-8D4F-D5C6885C576B}" type="slidenum">
              <a:rPr lang="en-US" sz="1333" smtClean="0">
                <a:solidFill>
                  <a:srgbClr val="141313"/>
                </a:solidFill>
              </a:rPr>
              <a:pPr algn="r"/>
              <a:t>‹#›</a:t>
            </a:fld>
            <a:endParaRPr lang="en-US" sz="1333" dirty="0">
              <a:solidFill>
                <a:srgbClr val="141313"/>
              </a:solidFill>
            </a:endParaRPr>
          </a:p>
        </p:txBody>
      </p:sp>
    </p:spTree>
    <p:extLst>
      <p:ext uri="{BB962C8B-B14F-4D97-AF65-F5344CB8AC3E}">
        <p14:creationId xmlns:p14="http://schemas.microsoft.com/office/powerpoint/2010/main" val="287225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with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7116" y="680289"/>
            <a:ext cx="9459609" cy="599439"/>
          </a:xfrm>
        </p:spPr>
        <p:txBody>
          <a:bodyPr/>
          <a:lstStyle>
            <a:lvl1pPr marL="0" marR="0" indent="0" algn="l" defTabSz="609585" rtl="0" eaLnBrk="1" fontAlgn="base" latinLnBrk="0" hangingPunct="1">
              <a:lnSpc>
                <a:spcPct val="100000"/>
              </a:lnSpc>
              <a:spcBef>
                <a:spcPct val="0"/>
              </a:spcBef>
              <a:spcAft>
                <a:spcPct val="0"/>
              </a:spcAft>
              <a:buClrTx/>
              <a:buSzTx/>
              <a:buFontTx/>
              <a:buNone/>
              <a:tabLst/>
              <a:defRPr sz="3733" baseline="0">
                <a:solidFill>
                  <a:schemeClr val="accent3"/>
                </a:solidFill>
              </a:defRPr>
            </a:lvl1pPr>
          </a:lstStyle>
          <a:p>
            <a:r>
              <a:rPr lang="en-US" dirty="0"/>
              <a:t>Click to edit Master title style</a:t>
            </a:r>
            <a:br>
              <a:rPr lang="en-US" dirty="0"/>
            </a:br>
            <a:r>
              <a:rPr lang="en-US" dirty="0"/>
              <a:t/>
            </a:r>
            <a:br>
              <a:rPr lang="en-US" dirty="0"/>
            </a:br>
            <a:r>
              <a:rPr lang="en-US" sz="3467" dirty="0">
                <a:solidFill>
                  <a:schemeClr val="tx2"/>
                </a:solidFill>
              </a:rPr>
              <a:t/>
            </a:r>
            <a:br>
              <a:rPr lang="en-US" sz="3467" dirty="0">
                <a:solidFill>
                  <a:schemeClr val="tx2"/>
                </a:solidFill>
              </a:rPr>
            </a:br>
            <a:endParaRPr lang="en-US" dirty="0"/>
          </a:p>
        </p:txBody>
      </p:sp>
      <p:sp>
        <p:nvSpPr>
          <p:cNvPr id="3" name="Content Placeholder 2"/>
          <p:cNvSpPr>
            <a:spLocks noGrp="1"/>
          </p:cNvSpPr>
          <p:nvPr>
            <p:ph idx="1"/>
          </p:nvPr>
        </p:nvSpPr>
        <p:spPr>
          <a:xfrm>
            <a:off x="2127116" y="1902298"/>
            <a:ext cx="9459609" cy="4271525"/>
          </a:xfrm>
        </p:spPr>
        <p:txBody>
          <a:bodyPr/>
          <a:lstStyle>
            <a:lvl1pPr marL="315376" indent="-315376">
              <a:defRPr>
                <a:solidFill>
                  <a:srgbClr val="141313"/>
                </a:solidFill>
              </a:defRPr>
            </a:lvl1pPr>
            <a:lvl2pPr marL="990575" indent="-380990">
              <a:buFont typeface="Arial Narrow" pitchFamily="34" charset="0"/>
              <a:buChar char="–"/>
              <a:defRPr>
                <a:solidFill>
                  <a:srgbClr val="141313"/>
                </a:solidFill>
              </a:defRPr>
            </a:lvl2pPr>
            <a:lvl3pPr>
              <a:buClr>
                <a:srgbClr val="141313"/>
              </a:buClr>
              <a:defRPr>
                <a:solidFill>
                  <a:srgbClr val="141313"/>
                </a:solidFill>
              </a:defRPr>
            </a:lvl3pPr>
          </a:lstStyle>
          <a:p>
            <a:pPr lvl="0"/>
            <a:r>
              <a:rPr lang="en-US"/>
              <a:t>Edit Master text styles</a:t>
            </a:r>
          </a:p>
          <a:p>
            <a:pPr lvl="1"/>
            <a:r>
              <a:rPr lang="en-US"/>
              <a:t>Second level</a:t>
            </a:r>
          </a:p>
          <a:p>
            <a:pPr lvl="2"/>
            <a:r>
              <a:rPr lang="en-US"/>
              <a:t>Third level</a:t>
            </a:r>
          </a:p>
        </p:txBody>
      </p:sp>
      <p:sp>
        <p:nvSpPr>
          <p:cNvPr id="7" name="Text Placeholder 6"/>
          <p:cNvSpPr>
            <a:spLocks noGrp="1"/>
          </p:cNvSpPr>
          <p:nvPr>
            <p:ph type="body" sz="quarter" idx="11" hasCustomPrompt="1"/>
          </p:nvPr>
        </p:nvSpPr>
        <p:spPr>
          <a:xfrm>
            <a:off x="2127116" y="1282396"/>
            <a:ext cx="9459609" cy="609600"/>
          </a:xfrm>
        </p:spPr>
        <p:txBody>
          <a:bodyPr/>
          <a:lstStyle>
            <a:lvl2pPr marL="609585" indent="0">
              <a:buNone/>
              <a:defRPr/>
            </a:lvl2pPr>
            <a:lvl5pPr marL="0" indent="0" algn="l">
              <a:defRPr sz="3200" baseline="0">
                <a:solidFill>
                  <a:srgbClr val="141313"/>
                </a:solidFill>
              </a:defRPr>
            </a:lvl5pPr>
          </a:lstStyle>
          <a:p>
            <a:pPr lvl="4"/>
            <a:r>
              <a:rPr lang="en-US" dirty="0"/>
              <a:t>Click to edit </a:t>
            </a:r>
            <a:r>
              <a:rPr lang="en-US" dirty="0" err="1"/>
              <a:t>SubTitle</a:t>
            </a:r>
            <a:endParaRPr lang="en-US" dirty="0"/>
          </a:p>
        </p:txBody>
      </p:sp>
      <p:sp>
        <p:nvSpPr>
          <p:cNvPr id="8" name="TextBox 7">
            <a:extLst>
              <a:ext uri="{FF2B5EF4-FFF2-40B4-BE49-F238E27FC236}">
                <a16:creationId xmlns:a16="http://schemas.microsoft.com/office/drawing/2014/main" id="{2D0BF340-53DB-3743-8CBB-AD835FCF7493}"/>
              </a:ext>
            </a:extLst>
          </p:cNvPr>
          <p:cNvSpPr txBox="1"/>
          <p:nvPr/>
        </p:nvSpPr>
        <p:spPr>
          <a:xfrm>
            <a:off x="10961816" y="6253367"/>
            <a:ext cx="650848" cy="297454"/>
          </a:xfrm>
          <a:prstGeom prst="rect">
            <a:avLst/>
          </a:prstGeom>
          <a:noFill/>
        </p:spPr>
        <p:txBody>
          <a:bodyPr wrap="square" rtlCol="0">
            <a:spAutoFit/>
          </a:bodyPr>
          <a:lstStyle/>
          <a:p>
            <a:pPr algn="r"/>
            <a:fld id="{B96D3B4A-4ABE-0B4D-8D4F-D5C6885C576B}" type="slidenum">
              <a:rPr lang="en-US" sz="1333" smtClean="0">
                <a:solidFill>
                  <a:srgbClr val="141313"/>
                </a:solidFill>
              </a:rPr>
              <a:pPr algn="r"/>
              <a:t>‹#›</a:t>
            </a:fld>
            <a:endParaRPr lang="en-US" sz="1333" dirty="0">
              <a:solidFill>
                <a:srgbClr val="141313"/>
              </a:solidFill>
            </a:endParaRPr>
          </a:p>
        </p:txBody>
      </p:sp>
    </p:spTree>
    <p:extLst>
      <p:ext uri="{BB962C8B-B14F-4D97-AF65-F5344CB8AC3E}">
        <p14:creationId xmlns:p14="http://schemas.microsoft.com/office/powerpoint/2010/main" val="42682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2127116" y="670788"/>
            <a:ext cx="9459609" cy="1320800"/>
          </a:xfrm>
        </p:spPr>
        <p:txBody>
          <a:bodyPr/>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2127116" y="1910946"/>
            <a:ext cx="9459609" cy="4262876"/>
          </a:xfrm>
        </p:spPr>
        <p:txBody>
          <a:bodyPr/>
          <a:lstStyle>
            <a:lvl1pPr>
              <a:defRPr>
                <a:solidFill>
                  <a:srgbClr val="141313"/>
                </a:solidFill>
              </a:defRPr>
            </a:lvl1pPr>
            <a:lvl2pPr>
              <a:defRPr>
                <a:solidFill>
                  <a:srgbClr val="141313"/>
                </a:solidFill>
              </a:defRPr>
            </a:lvl2pPr>
            <a:lvl3pPr>
              <a:buClr>
                <a:srgbClr val="141313"/>
              </a:buClr>
              <a:defRPr>
                <a:solidFill>
                  <a:srgbClr val="141313"/>
                </a:solidFill>
              </a:defRPr>
            </a:lvl3pPr>
          </a:lstStyle>
          <a:p>
            <a:pPr lvl="0"/>
            <a:r>
              <a:rPr lang="en-US"/>
              <a:t>Edit Master text styles</a:t>
            </a:r>
          </a:p>
          <a:p>
            <a:pPr lvl="1"/>
            <a:r>
              <a:rPr lang="en-US"/>
              <a:t>Second level</a:t>
            </a:r>
          </a:p>
          <a:p>
            <a:pPr lvl="2"/>
            <a:r>
              <a:rPr lang="en-US"/>
              <a:t>Third level</a:t>
            </a:r>
          </a:p>
        </p:txBody>
      </p:sp>
      <p:sp>
        <p:nvSpPr>
          <p:cNvPr id="6" name="TextBox 5">
            <a:extLst>
              <a:ext uri="{FF2B5EF4-FFF2-40B4-BE49-F238E27FC236}">
                <a16:creationId xmlns:a16="http://schemas.microsoft.com/office/drawing/2014/main" id="{901A420A-190A-864F-8010-2D0473036E0D}"/>
              </a:ext>
            </a:extLst>
          </p:cNvPr>
          <p:cNvSpPr txBox="1"/>
          <p:nvPr/>
        </p:nvSpPr>
        <p:spPr>
          <a:xfrm>
            <a:off x="10961816" y="6253367"/>
            <a:ext cx="650848" cy="297454"/>
          </a:xfrm>
          <a:prstGeom prst="rect">
            <a:avLst/>
          </a:prstGeom>
          <a:noFill/>
        </p:spPr>
        <p:txBody>
          <a:bodyPr wrap="square" rtlCol="0">
            <a:spAutoFit/>
          </a:bodyPr>
          <a:lstStyle/>
          <a:p>
            <a:pPr algn="r"/>
            <a:fld id="{B96D3B4A-4ABE-0B4D-8D4F-D5C6885C576B}" type="slidenum">
              <a:rPr lang="en-US" sz="1333" smtClean="0">
                <a:solidFill>
                  <a:srgbClr val="141313"/>
                </a:solidFill>
              </a:rPr>
              <a:pPr algn="r"/>
              <a:t>‹#›</a:t>
            </a:fld>
            <a:endParaRPr lang="en-US" sz="1333" dirty="0">
              <a:solidFill>
                <a:srgbClr val="141313"/>
              </a:solidFill>
            </a:endParaRPr>
          </a:p>
        </p:txBody>
      </p:sp>
    </p:spTree>
    <p:extLst>
      <p:ext uri="{BB962C8B-B14F-4D97-AF65-F5344CB8AC3E}">
        <p14:creationId xmlns:p14="http://schemas.microsoft.com/office/powerpoint/2010/main" val="2731404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Num">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DD2EB1B-70AE-8841-BC9A-0BEEA3AE1A87}"/>
              </a:ext>
            </a:extLst>
          </p:cNvPr>
          <p:cNvSpPr>
            <a:spLocks noGrp="1"/>
          </p:cNvSpPr>
          <p:nvPr>
            <p:ph sz="half" idx="11" hasCustomPrompt="1"/>
          </p:nvPr>
        </p:nvSpPr>
        <p:spPr>
          <a:xfrm>
            <a:off x="7081541" y="1586690"/>
            <a:ext cx="4522476" cy="4587132"/>
          </a:xfrm>
        </p:spPr>
        <p:txBody>
          <a:bodyPr/>
          <a:lstStyle>
            <a:lvl1pPr marL="457189" indent="-457189">
              <a:buFont typeface="Arial" panose="020B0604020202020204" pitchFamily="34" charset="0"/>
              <a:buChar char="•"/>
              <a:defRPr sz="2933"/>
            </a:lvl1pPr>
            <a:lvl2pPr marL="1066773" indent="-457189">
              <a:buSzPct val="90000"/>
              <a:buFont typeface="System Font Regular"/>
              <a:buChar char="–"/>
              <a:defRPr sz="2667"/>
            </a:lvl2pPr>
            <a:lvl3pPr marL="1676358" indent="-457189">
              <a:buClr>
                <a:srgbClr val="141313"/>
              </a:buClr>
              <a:buSzPct val="90000"/>
              <a:buFont typeface="Arial" panose="020B0604020202020204" pitchFamily="34" charset="0"/>
              <a:buChar char="•"/>
              <a:defRPr sz="2667"/>
            </a:lvl3pPr>
            <a:lvl4pPr>
              <a:defRPr sz="2933"/>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2127114" y="688938"/>
            <a:ext cx="9476903" cy="731839"/>
          </a:xfrm>
        </p:spPr>
        <p:txBody>
          <a:bodyPr/>
          <a:lstStyle>
            <a:lvl1pPr>
              <a:defRPr>
                <a:solidFill>
                  <a:schemeClr val="accent3"/>
                </a:solidFill>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D74EB620-AFEF-6244-AAA8-ACDF7EBE6203}"/>
              </a:ext>
            </a:extLst>
          </p:cNvPr>
          <p:cNvSpPr txBox="1"/>
          <p:nvPr/>
        </p:nvSpPr>
        <p:spPr>
          <a:xfrm>
            <a:off x="10961816" y="6253367"/>
            <a:ext cx="650848" cy="297454"/>
          </a:xfrm>
          <a:prstGeom prst="rect">
            <a:avLst/>
          </a:prstGeom>
          <a:noFill/>
        </p:spPr>
        <p:txBody>
          <a:bodyPr wrap="square" rtlCol="0">
            <a:spAutoFit/>
          </a:bodyPr>
          <a:lstStyle/>
          <a:p>
            <a:pPr algn="r"/>
            <a:fld id="{B96D3B4A-4ABE-0B4D-8D4F-D5C6885C576B}" type="slidenum">
              <a:rPr lang="en-US" sz="1333" smtClean="0">
                <a:solidFill>
                  <a:srgbClr val="141313"/>
                </a:solidFill>
              </a:rPr>
              <a:pPr algn="r"/>
              <a:t>‹#›</a:t>
            </a:fld>
            <a:endParaRPr lang="en-US" sz="1333" dirty="0">
              <a:solidFill>
                <a:srgbClr val="141313"/>
              </a:solidFill>
            </a:endParaRPr>
          </a:p>
        </p:txBody>
      </p:sp>
      <p:sp>
        <p:nvSpPr>
          <p:cNvPr id="12" name="Content Placeholder 2">
            <a:extLst>
              <a:ext uri="{FF2B5EF4-FFF2-40B4-BE49-F238E27FC236}">
                <a16:creationId xmlns:a16="http://schemas.microsoft.com/office/drawing/2014/main" id="{02541379-6A4B-2F41-8B83-3F89AB69EFF9}"/>
              </a:ext>
            </a:extLst>
          </p:cNvPr>
          <p:cNvSpPr>
            <a:spLocks noGrp="1"/>
          </p:cNvSpPr>
          <p:nvPr>
            <p:ph sz="half" idx="12" hasCustomPrompt="1"/>
          </p:nvPr>
        </p:nvSpPr>
        <p:spPr>
          <a:xfrm>
            <a:off x="2127114" y="1591014"/>
            <a:ext cx="4513636" cy="4587132"/>
          </a:xfrm>
        </p:spPr>
        <p:txBody>
          <a:bodyPr/>
          <a:lstStyle>
            <a:lvl1pPr marL="457189" indent="-457189">
              <a:buFont typeface="Arial" panose="020B0604020202020204" pitchFamily="34" charset="0"/>
              <a:buChar char="•"/>
              <a:defRPr sz="2933"/>
            </a:lvl1pPr>
            <a:lvl2pPr marL="1066773" indent="-457189">
              <a:buSzPct val="90000"/>
              <a:buFont typeface="System Font Regular"/>
              <a:buChar char="–"/>
              <a:defRPr sz="2667"/>
            </a:lvl2pPr>
            <a:lvl3pPr marL="1676358" indent="-457189">
              <a:buClr>
                <a:srgbClr val="141313"/>
              </a:buClr>
              <a:buSzPct val="90000"/>
              <a:buFont typeface="Arial" panose="020B0604020202020204" pitchFamily="34" charset="0"/>
              <a:buChar char="•"/>
              <a:defRPr sz="2667"/>
            </a:lvl3pPr>
            <a:lvl4pPr>
              <a:defRPr sz="2933"/>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09876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with title and Ed Forum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7116" y="685323"/>
            <a:ext cx="9466573" cy="731839"/>
          </a:xfrm>
        </p:spPr>
        <p:txBody>
          <a:bodyPr/>
          <a:lstStyle>
            <a:lvl1pPr>
              <a:defRPr>
                <a:solidFill>
                  <a:schemeClr val="accent3"/>
                </a:solidFill>
              </a:defRPr>
            </a:lvl1pPr>
          </a:lstStyle>
          <a:p>
            <a:r>
              <a:rPr lang="en-US" dirty="0"/>
              <a:t>Click to edit title</a:t>
            </a:r>
          </a:p>
        </p:txBody>
      </p:sp>
      <p:sp>
        <p:nvSpPr>
          <p:cNvPr id="5" name="TextBox 4">
            <a:extLst>
              <a:ext uri="{FF2B5EF4-FFF2-40B4-BE49-F238E27FC236}">
                <a16:creationId xmlns:a16="http://schemas.microsoft.com/office/drawing/2014/main" id="{269FCDC5-6930-E24C-94C3-E171DF8D4BF1}"/>
              </a:ext>
            </a:extLst>
          </p:cNvPr>
          <p:cNvSpPr txBox="1"/>
          <p:nvPr/>
        </p:nvSpPr>
        <p:spPr>
          <a:xfrm>
            <a:off x="10961816" y="6253367"/>
            <a:ext cx="650848" cy="297454"/>
          </a:xfrm>
          <a:prstGeom prst="rect">
            <a:avLst/>
          </a:prstGeom>
          <a:noFill/>
        </p:spPr>
        <p:txBody>
          <a:bodyPr wrap="square" rtlCol="0">
            <a:spAutoFit/>
          </a:bodyPr>
          <a:lstStyle/>
          <a:p>
            <a:pPr algn="r"/>
            <a:fld id="{B96D3B4A-4ABE-0B4D-8D4F-D5C6885C576B}" type="slidenum">
              <a:rPr lang="en-US" sz="1333" smtClean="0">
                <a:solidFill>
                  <a:srgbClr val="141313"/>
                </a:solidFill>
              </a:rPr>
              <a:pPr algn="r"/>
              <a:t>‹#›</a:t>
            </a:fld>
            <a:endParaRPr lang="en-US" sz="1333" dirty="0">
              <a:solidFill>
                <a:srgbClr val="141313"/>
              </a:solidFill>
            </a:endParaRPr>
          </a:p>
        </p:txBody>
      </p:sp>
    </p:spTree>
    <p:extLst>
      <p:ext uri="{BB962C8B-B14F-4D97-AF65-F5344CB8AC3E}">
        <p14:creationId xmlns:p14="http://schemas.microsoft.com/office/powerpoint/2010/main" val="67695109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with Ed Forum foot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462D7A-2D1D-A04E-B377-81095DA20A62}"/>
              </a:ext>
            </a:extLst>
          </p:cNvPr>
          <p:cNvSpPr txBox="1"/>
          <p:nvPr/>
        </p:nvSpPr>
        <p:spPr>
          <a:xfrm>
            <a:off x="10961816" y="6253367"/>
            <a:ext cx="650848" cy="297454"/>
          </a:xfrm>
          <a:prstGeom prst="rect">
            <a:avLst/>
          </a:prstGeom>
          <a:noFill/>
        </p:spPr>
        <p:txBody>
          <a:bodyPr wrap="square" rtlCol="0">
            <a:spAutoFit/>
          </a:bodyPr>
          <a:lstStyle/>
          <a:p>
            <a:pPr algn="r"/>
            <a:fld id="{B96D3B4A-4ABE-0B4D-8D4F-D5C6885C576B}" type="slidenum">
              <a:rPr lang="en-US" sz="1333" smtClean="0">
                <a:solidFill>
                  <a:srgbClr val="141313"/>
                </a:solidFill>
              </a:rPr>
              <a:pPr algn="r"/>
              <a:t>‹#›</a:t>
            </a:fld>
            <a:endParaRPr lang="en-US" sz="1333" dirty="0">
              <a:solidFill>
                <a:srgbClr val="141313"/>
              </a:solidFill>
            </a:endParaRPr>
          </a:p>
        </p:txBody>
      </p:sp>
    </p:spTree>
    <p:extLst>
      <p:ext uri="{BB962C8B-B14F-4D97-AF65-F5344CB8AC3E}">
        <p14:creationId xmlns:p14="http://schemas.microsoft.com/office/powerpoint/2010/main" val="148448789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able slide - bas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3923" y="685802"/>
            <a:ext cx="10981448" cy="731839"/>
          </a:xfrm>
        </p:spPr>
        <p:txBody>
          <a:bodyPr/>
          <a:lstStyle>
            <a:lvl1pPr algn="l">
              <a:defRPr>
                <a:solidFill>
                  <a:schemeClr val="accent3"/>
                </a:solidFill>
              </a:defRPr>
            </a:lvl1pPr>
          </a:lstStyle>
          <a:p>
            <a:r>
              <a:rPr lang="en-US"/>
              <a:t>Click to edit Master title style</a:t>
            </a:r>
            <a:endParaRPr lang="en-US" dirty="0"/>
          </a:p>
        </p:txBody>
      </p:sp>
      <p:sp>
        <p:nvSpPr>
          <p:cNvPr id="5" name="Content Placeholder 4"/>
          <p:cNvSpPr>
            <a:spLocks noGrp="1"/>
          </p:cNvSpPr>
          <p:nvPr>
            <p:ph sz="quarter" idx="11"/>
          </p:nvPr>
        </p:nvSpPr>
        <p:spPr>
          <a:xfrm>
            <a:off x="605276" y="1435371"/>
            <a:ext cx="10981448" cy="4736829"/>
          </a:xfrm>
        </p:spPr>
        <p:txBody>
          <a:bodyPr/>
          <a:lstStyle>
            <a:lvl1pPr marL="0" indent="0">
              <a:buNone/>
              <a:defRPr>
                <a:solidFill>
                  <a:srgbClr val="141313"/>
                </a:solidFill>
              </a:defRPr>
            </a:lvl1pPr>
          </a:lstStyle>
          <a:p>
            <a:pPr lvl="0"/>
            <a:r>
              <a:rPr lang="en-US"/>
              <a:t>Edit Master text styles</a:t>
            </a:r>
          </a:p>
        </p:txBody>
      </p:sp>
      <p:sp>
        <p:nvSpPr>
          <p:cNvPr id="7" name="TextBox 6">
            <a:extLst>
              <a:ext uri="{FF2B5EF4-FFF2-40B4-BE49-F238E27FC236}">
                <a16:creationId xmlns:a16="http://schemas.microsoft.com/office/drawing/2014/main" id="{3EA3A189-A5F1-704A-A423-6DFAEA9F234B}"/>
              </a:ext>
            </a:extLst>
          </p:cNvPr>
          <p:cNvSpPr txBox="1"/>
          <p:nvPr/>
        </p:nvSpPr>
        <p:spPr>
          <a:xfrm>
            <a:off x="10961816" y="6253367"/>
            <a:ext cx="650848" cy="297454"/>
          </a:xfrm>
          <a:prstGeom prst="rect">
            <a:avLst/>
          </a:prstGeom>
          <a:noFill/>
        </p:spPr>
        <p:txBody>
          <a:bodyPr wrap="square" rtlCol="0">
            <a:spAutoFit/>
          </a:bodyPr>
          <a:lstStyle/>
          <a:p>
            <a:pPr algn="r"/>
            <a:fld id="{B96D3B4A-4ABE-0B4D-8D4F-D5C6885C576B}" type="slidenum">
              <a:rPr lang="en-US" sz="1333" smtClean="0">
                <a:solidFill>
                  <a:srgbClr val="141313"/>
                </a:solidFill>
              </a:rPr>
              <a:pPr algn="r"/>
              <a:t>‹#›</a:t>
            </a:fld>
            <a:endParaRPr lang="en-US" sz="1333" dirty="0">
              <a:solidFill>
                <a:srgbClr val="141313"/>
              </a:solidFill>
            </a:endParaRPr>
          </a:p>
        </p:txBody>
      </p:sp>
    </p:spTree>
    <p:extLst>
      <p:ext uri="{BB962C8B-B14F-4D97-AF65-F5344CB8AC3E}">
        <p14:creationId xmlns:p14="http://schemas.microsoft.com/office/powerpoint/2010/main" val="84907234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for full-screen graphic">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348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urvey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9B29DC-81D6-9142-9178-B0239ACFCD9E}"/>
              </a:ext>
            </a:extLst>
          </p:cNvPr>
          <p:cNvSpPr/>
          <p:nvPr userDrawn="1"/>
        </p:nvSpPr>
        <p:spPr>
          <a:xfrm>
            <a:off x="0" y="2022357"/>
            <a:ext cx="12192000" cy="4835644"/>
          </a:xfrm>
          <a:prstGeom prst="rect">
            <a:avLst/>
          </a:prstGeom>
          <a:solidFill>
            <a:schemeClr val="tx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2400" dirty="0"/>
          </a:p>
        </p:txBody>
      </p:sp>
      <p:sp>
        <p:nvSpPr>
          <p:cNvPr id="8" name="Rectangle 7">
            <a:extLst>
              <a:ext uri="{FF2B5EF4-FFF2-40B4-BE49-F238E27FC236}">
                <a16:creationId xmlns:a16="http://schemas.microsoft.com/office/drawing/2014/main" id="{88FFFA40-BEE4-3B45-B67A-65C185ECCF47}"/>
              </a:ext>
            </a:extLst>
          </p:cNvPr>
          <p:cNvSpPr/>
          <p:nvPr userDrawn="1"/>
        </p:nvSpPr>
        <p:spPr>
          <a:xfrm>
            <a:off x="0" y="0"/>
            <a:ext cx="12192000" cy="1957965"/>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2400"/>
          </a:p>
        </p:txBody>
      </p:sp>
    </p:spTree>
    <p:extLst>
      <p:ext uri="{BB962C8B-B14F-4D97-AF65-F5344CB8AC3E}">
        <p14:creationId xmlns:p14="http://schemas.microsoft.com/office/powerpoint/2010/main" val="1173844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508000" y="6416676"/>
            <a:ext cx="2844800" cy="365125"/>
          </a:xfrm>
          <a:prstGeom prst="rect">
            <a:avLst/>
          </a:prstGeom>
        </p:spPr>
        <p:txBody>
          <a:bodyPr/>
          <a:lstStyle/>
          <a:p>
            <a:fld id="{F698C951-2337-4790-B36F-8AC5B881BCE1}" type="slidenum">
              <a:rPr lang="en-US" smtClean="0"/>
              <a:pPr/>
              <a:t>‹#›</a:t>
            </a:fld>
            <a:endParaRPr lang="en-US"/>
          </a:p>
        </p:txBody>
      </p:sp>
    </p:spTree>
    <p:extLst>
      <p:ext uri="{BB962C8B-B14F-4D97-AF65-F5344CB8AC3E}">
        <p14:creationId xmlns:p14="http://schemas.microsoft.com/office/powerpoint/2010/main" val="347377023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8610600" y="6224956"/>
            <a:ext cx="2743200" cy="365125"/>
          </a:xfrm>
          <a:prstGeom prst="rect">
            <a:avLst/>
          </a:prstGeom>
        </p:spPr>
        <p:txBody>
          <a:bodyPr/>
          <a:lstStyle/>
          <a:p>
            <a:fld id="{4F9B3E1A-A801-FD45-B4FA-200AE7709368}" type="slidenum">
              <a:rPr lang="en-US" smtClean="0"/>
              <a:pPr/>
              <a:t>‹#›</a:t>
            </a:fld>
            <a:endParaRPr lang="en-US" dirty="0"/>
          </a:p>
        </p:txBody>
      </p:sp>
    </p:spTree>
    <p:extLst>
      <p:ext uri="{BB962C8B-B14F-4D97-AF65-F5344CB8AC3E}">
        <p14:creationId xmlns:p14="http://schemas.microsoft.com/office/powerpoint/2010/main" val="951562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Blank">
    <p:bg>
      <p:bgPr>
        <a:solidFill>
          <a:schemeClr val="bg1"/>
        </a:solid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17698FF-2895-634D-A6BE-26CED30A9CF8}"/>
              </a:ext>
            </a:extLst>
          </p:cNvPr>
          <p:cNvSpPr>
            <a:spLocks noGrp="1"/>
          </p:cNvSpPr>
          <p:nvPr>
            <p:ph type="sldNum" sz="quarter" idx="12"/>
          </p:nvPr>
        </p:nvSpPr>
        <p:spPr>
          <a:xfrm>
            <a:off x="8610600" y="6224848"/>
            <a:ext cx="2743200" cy="365125"/>
          </a:xfrm>
        </p:spPr>
        <p:txBody>
          <a:bodyPr/>
          <a:lstStyle/>
          <a:p>
            <a:fld id="{8C35DB95-7187-4AF7-8E8D-10CE1D3A0F0E}" type="slidenum">
              <a:rPr lang="en-US" smtClean="0"/>
              <a:t>‹#›</a:t>
            </a:fld>
            <a:endParaRPr lang="en-US" dirty="0"/>
          </a:p>
        </p:txBody>
      </p:sp>
    </p:spTree>
    <p:extLst>
      <p:ext uri="{BB962C8B-B14F-4D97-AF65-F5344CB8AC3E}">
        <p14:creationId xmlns:p14="http://schemas.microsoft.com/office/powerpoint/2010/main" val="389742880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17698FF-2895-634D-A6BE-26CED30A9CF8}"/>
              </a:ext>
            </a:extLst>
          </p:cNvPr>
          <p:cNvSpPr>
            <a:spLocks noGrp="1"/>
          </p:cNvSpPr>
          <p:nvPr>
            <p:ph type="sldNum" sz="quarter" idx="12"/>
          </p:nvPr>
        </p:nvSpPr>
        <p:spPr>
          <a:xfrm>
            <a:off x="8610600" y="6224848"/>
            <a:ext cx="2743200" cy="365125"/>
          </a:xfrm>
        </p:spPr>
        <p:txBody>
          <a:bodyPr/>
          <a:lstStyle/>
          <a:p>
            <a:fld id="{8C35DB95-7187-4AF7-8E8D-10CE1D3A0F0E}" type="slidenum">
              <a:rPr lang="en-US" smtClean="0"/>
              <a:t>‹#›</a:t>
            </a:fld>
            <a:endParaRPr lang="en-US" dirty="0"/>
          </a:p>
        </p:txBody>
      </p:sp>
    </p:spTree>
    <p:extLst>
      <p:ext uri="{BB962C8B-B14F-4D97-AF65-F5344CB8AC3E}">
        <p14:creationId xmlns:p14="http://schemas.microsoft.com/office/powerpoint/2010/main" val="4835040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rgbClr val="0065A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19088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Presentation Title Slide">
    <p:spTree>
      <p:nvGrpSpPr>
        <p:cNvPr id="1" name=""/>
        <p:cNvGrpSpPr/>
        <p:nvPr/>
      </p:nvGrpSpPr>
      <p:grpSpPr>
        <a:xfrm>
          <a:off x="0" y="0"/>
          <a:ext cx="0" cy="0"/>
          <a:chOff x="0" y="0"/>
          <a:chExt cx="0" cy="0"/>
        </a:xfrm>
      </p:grpSpPr>
      <p:sp>
        <p:nvSpPr>
          <p:cNvPr id="5" name="Background" descr=" " title=" "/>
          <p:cNvSpPr/>
          <p:nvPr userDrawn="1"/>
        </p:nvSpPr>
        <p:spPr>
          <a:xfrm>
            <a:off x="0" y="0"/>
            <a:ext cx="12192000" cy="6065949"/>
          </a:xfrm>
          <a:prstGeom prst="rect">
            <a:avLst/>
          </a:prstGeom>
          <a:solidFill>
            <a:srgbClr val="006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ubtitle 2"/>
          <p:cNvSpPr>
            <a:spLocks noGrp="1"/>
          </p:cNvSpPr>
          <p:nvPr>
            <p:ph type="subTitle" idx="1" hasCustomPrompt="1"/>
          </p:nvPr>
        </p:nvSpPr>
        <p:spPr>
          <a:xfrm>
            <a:off x="1085223" y="4175732"/>
            <a:ext cx="10129117" cy="1422176"/>
          </a:xfrm>
        </p:spPr>
        <p:txBody>
          <a:bodyPr vert="horz" lIns="91440" tIns="45720" rIns="91440" bIns="45720" rtlCol="0" anchor="ctr">
            <a:normAutofit/>
          </a:bodyPr>
          <a:lstStyle>
            <a:lvl1pPr marL="0" indent="0" algn="ctr">
              <a:spcBef>
                <a:spcPts val="600"/>
              </a:spcBef>
              <a:spcAft>
                <a:spcPts val="600"/>
              </a:spcAft>
              <a:buNone/>
              <a:defRPr sz="2800" b="0" i="0">
                <a:solidFill>
                  <a:schemeClr val="bg1"/>
                </a:solidFill>
              </a:defRPr>
            </a:lvl1pPr>
          </a:lstStyle>
          <a:p>
            <a:pPr marL="228600" lvl="0" indent="-228600">
              <a:spcBef>
                <a:spcPct val="0"/>
              </a:spcBef>
            </a:pPr>
            <a:r>
              <a:rPr lang="en-US" dirty="0"/>
              <a:t>Name</a:t>
            </a:r>
          </a:p>
          <a:p>
            <a:pPr marL="228600" lvl="0" indent="-228600">
              <a:spcBef>
                <a:spcPct val="0"/>
              </a:spcBef>
            </a:pPr>
            <a:r>
              <a:rPr lang="en-US" dirty="0"/>
              <a:t>Division</a:t>
            </a:r>
            <a:endParaRPr dirty="0"/>
          </a:p>
        </p:txBody>
      </p:sp>
      <p:sp>
        <p:nvSpPr>
          <p:cNvPr id="6" name="Title 1"/>
          <p:cNvSpPr>
            <a:spLocks noGrp="1"/>
          </p:cNvSpPr>
          <p:nvPr>
            <p:ph type="title" hasCustomPrompt="1"/>
          </p:nvPr>
        </p:nvSpPr>
        <p:spPr>
          <a:xfrm>
            <a:off x="635451" y="1940301"/>
            <a:ext cx="10879016" cy="2028117"/>
          </a:xfrm>
        </p:spPr>
        <p:txBody>
          <a:bodyPr/>
          <a:lstStyle>
            <a:lvl1pPr algn="ctr">
              <a:defRPr sz="4800">
                <a:solidFill>
                  <a:schemeClr val="bg1"/>
                </a:solidFill>
              </a:defRPr>
            </a:lvl1pPr>
          </a:lstStyle>
          <a:p>
            <a:r>
              <a:rPr lang="en-US" dirty="0"/>
              <a:t>Presentation Title</a:t>
            </a:r>
          </a:p>
        </p:txBody>
      </p:sp>
      <p:pic>
        <p:nvPicPr>
          <p:cNvPr id="8" name="Picture 3" descr="CalPERS Logo">
            <a:extLst>
              <a:ext uri="{FF2B5EF4-FFF2-40B4-BE49-F238E27FC236}">
                <a16:creationId xmlns:a16="http://schemas.microsoft.com/office/drawing/2014/main" id="{426BC64F-C133-AF4C-ACA7-EB33AF3EC208}"/>
              </a:ext>
            </a:extLst>
          </p:cNvPr>
          <p:cNvPicPr>
            <a:picLocks noChangeAspect="1"/>
          </p:cNvPicPr>
          <p:nvPr userDrawn="1"/>
        </p:nvPicPr>
        <p:blipFill>
          <a:blip r:embed="rId2"/>
          <a:stretch>
            <a:fillRect/>
          </a:stretch>
        </p:blipFill>
        <p:spPr>
          <a:xfrm>
            <a:off x="593737" y="6082690"/>
            <a:ext cx="1794294" cy="700958"/>
          </a:xfrm>
          <a:prstGeom prst="rect">
            <a:avLst/>
          </a:prstGeom>
        </p:spPr>
      </p:pic>
    </p:spTree>
    <p:extLst>
      <p:ext uri="{BB962C8B-B14F-4D97-AF65-F5344CB8AC3E}">
        <p14:creationId xmlns:p14="http://schemas.microsoft.com/office/powerpoint/2010/main" val="24035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ustom Layout">
    <p:bg>
      <p:bgPr>
        <a:solidFill>
          <a:srgbClr val="0065A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8C35DB95-7187-4AF7-8E8D-10CE1D3A0F0E}" type="slidenum">
              <a:rPr lang="en-US" smtClean="0"/>
              <a:pPr/>
              <a:t>‹#›</a:t>
            </a:fld>
            <a:endParaRPr lang="en-US" dirty="0"/>
          </a:p>
        </p:txBody>
      </p:sp>
    </p:spTree>
    <p:extLst>
      <p:ext uri="{BB962C8B-B14F-4D97-AF65-F5344CB8AC3E}">
        <p14:creationId xmlns:p14="http://schemas.microsoft.com/office/powerpoint/2010/main" val="36282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35DB95-7187-4AF7-8E8D-10CE1D3A0F0E}" type="slidenum">
              <a:rPr lang="en-US" smtClean="0"/>
              <a:t>‹#›</a:t>
            </a:fld>
            <a:endParaRPr lang="en-US" dirty="0"/>
          </a:p>
        </p:txBody>
      </p:sp>
      <p:sp>
        <p:nvSpPr>
          <p:cNvPr id="3" name="Title Placeholder 1"/>
          <p:cNvSpPr>
            <a:spLocks noGrp="1"/>
          </p:cNvSpPr>
          <p:nvPr>
            <p:ph type="title"/>
          </p:nvPr>
        </p:nvSpPr>
        <p:spPr>
          <a:xfrm>
            <a:off x="406400" y="279400"/>
            <a:ext cx="10160000" cy="508000"/>
          </a:xfrm>
          <a:prstGeom prst="rect">
            <a:avLst/>
          </a:prstGeom>
        </p:spPr>
        <p:txBody>
          <a:bodyPr vert="horz" lIns="91440" tIns="45720" rIns="91440" bIns="45720" rtlCol="0" anchor="ctr">
            <a:noAutofit/>
          </a:bodyPr>
          <a:lstStyle/>
          <a:p>
            <a:r>
              <a:rPr lang="en-US" dirty="0"/>
              <a:t>Presentation Title</a:t>
            </a:r>
          </a:p>
        </p:txBody>
      </p:sp>
    </p:spTree>
    <p:extLst>
      <p:ext uri="{BB962C8B-B14F-4D97-AF65-F5344CB8AC3E}">
        <p14:creationId xmlns:p14="http://schemas.microsoft.com/office/powerpoint/2010/main" val="287124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14"/>
          <p:cNvSpPr>
            <a:spLocks noGrp="1"/>
          </p:cNvSpPr>
          <p:nvPr>
            <p:ph sz="quarter" idx="10"/>
          </p:nvPr>
        </p:nvSpPr>
        <p:spPr>
          <a:xfrm>
            <a:off x="3832699" y="2313563"/>
            <a:ext cx="7620000" cy="685800"/>
          </a:xfrm>
        </p:spPr>
        <p:txBody>
          <a:bodyPr/>
          <a:lstStyle>
            <a:lvl1pPr marL="0" indent="0">
              <a:buFontTx/>
              <a:buNone/>
              <a:defRPr sz="2400" i="0">
                <a:solidFill>
                  <a:schemeClr val="bg1"/>
                </a:solidFill>
                <a:latin typeface="Arial"/>
                <a:cs typeface="Arial"/>
              </a:defRPr>
            </a:lvl1pPr>
          </a:lstStyle>
          <a:p>
            <a:pPr lvl="0"/>
            <a:r>
              <a:rPr lang="en-US"/>
              <a:t>Edit Master text styles</a:t>
            </a:r>
          </a:p>
        </p:txBody>
      </p:sp>
      <p:sp>
        <p:nvSpPr>
          <p:cNvPr id="2" name="Title 1"/>
          <p:cNvSpPr>
            <a:spLocks noGrp="1"/>
          </p:cNvSpPr>
          <p:nvPr>
            <p:ph type="title"/>
          </p:nvPr>
        </p:nvSpPr>
        <p:spPr>
          <a:xfrm>
            <a:off x="3832698" y="1542554"/>
            <a:ext cx="7632969" cy="1036639"/>
          </a:xfrm>
        </p:spPr>
        <p:txBody>
          <a:bodyPr/>
          <a:lstStyle>
            <a:lvl1pPr>
              <a:defRPr sz="3733">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01668601"/>
      </p:ext>
    </p:extLst>
  </p:cSld>
  <p:clrMapOvr>
    <a:masterClrMapping/>
  </p:clrMapOvr>
  <p:hf hdr="0" ftr="0" dt="0"/>
  <p:extLst mod="1">
    <p:ext uri="{DCECCB84-F9BA-43D5-87BE-67443E8EF086}">
      <p15:sldGuideLst xmlns:p15="http://schemas.microsoft.com/office/powerpoint/2012/main">
        <p15:guide id="5" orient="horz" pos="1620">
          <p15:clr>
            <a:srgbClr val="FBAE40"/>
          </p15:clr>
        </p15:guide>
        <p15:guide id="6" pos="7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or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395167" y="765545"/>
            <a:ext cx="4487159" cy="5273751"/>
          </a:xfrm>
        </p:spPr>
        <p:txBody>
          <a:bodyPr anchor="ctr">
            <a:normAutofit/>
          </a:bodyPr>
          <a:lstStyle>
            <a:lvl1pPr algn="l">
              <a:buFontTx/>
              <a:buNone/>
              <a:defRPr sz="3467">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429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974" y="152399"/>
            <a:ext cx="10515600" cy="6096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60974" y="1825625"/>
            <a:ext cx="10515600" cy="42162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22484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B3E1A-A801-FD45-B4FA-200AE7709368}" type="slidenum">
              <a:rPr lang="en-US" smtClean="0"/>
              <a:pPr/>
              <a:t>‹#›</a:t>
            </a:fld>
            <a:endParaRPr lang="en-US" dirty="0"/>
          </a:p>
        </p:txBody>
      </p:sp>
      <p:cxnSp>
        <p:nvCxnSpPr>
          <p:cNvPr id="8" name="Straight Connector 2" descr="Dark blue hairline" title="Page Margins"/>
          <p:cNvCxnSpPr/>
          <p:nvPr userDrawn="1"/>
        </p:nvCxnSpPr>
        <p:spPr>
          <a:xfrm>
            <a:off x="368061" y="762000"/>
            <a:ext cx="11386867" cy="0"/>
          </a:xfrm>
          <a:prstGeom prst="line">
            <a:avLst/>
          </a:prstGeom>
          <a:ln>
            <a:solidFill>
              <a:srgbClr val="00659E"/>
            </a:solidFill>
          </a:ln>
        </p:spPr>
        <p:style>
          <a:lnRef idx="1">
            <a:schemeClr val="accent1"/>
          </a:lnRef>
          <a:fillRef idx="0">
            <a:schemeClr val="accent1"/>
          </a:fillRef>
          <a:effectRef idx="0">
            <a:schemeClr val="accent1"/>
          </a:effectRef>
          <a:fontRef idx="minor">
            <a:schemeClr val="tx1"/>
          </a:fontRef>
        </p:style>
      </p:cxnSp>
      <p:cxnSp>
        <p:nvCxnSpPr>
          <p:cNvPr id="9" name="Straight Connector 5" descr="Dark blue hairline" title="Page Margins"/>
          <p:cNvCxnSpPr/>
          <p:nvPr userDrawn="1"/>
        </p:nvCxnSpPr>
        <p:spPr>
          <a:xfrm>
            <a:off x="368061" y="6066693"/>
            <a:ext cx="11386867" cy="0"/>
          </a:xfrm>
          <a:prstGeom prst="line">
            <a:avLst/>
          </a:prstGeom>
          <a:ln>
            <a:solidFill>
              <a:srgbClr val="00659E"/>
            </a:solidFill>
          </a:ln>
        </p:spPr>
        <p:style>
          <a:lnRef idx="1">
            <a:schemeClr val="accent1"/>
          </a:lnRef>
          <a:fillRef idx="0">
            <a:schemeClr val="accent1"/>
          </a:fillRef>
          <a:effectRef idx="0">
            <a:schemeClr val="accent1"/>
          </a:effectRef>
          <a:fontRef idx="minor">
            <a:schemeClr val="tx1"/>
          </a:fontRef>
        </p:style>
      </p:cxnSp>
      <p:pic>
        <p:nvPicPr>
          <p:cNvPr id="11" name="Picture 3" descr="CalPERS Logo"/>
          <p:cNvPicPr>
            <a:picLocks noChangeAspect="1"/>
          </p:cNvPicPr>
          <p:nvPr userDrawn="1"/>
        </p:nvPicPr>
        <p:blipFill>
          <a:blip r:embed="rId9"/>
          <a:stretch>
            <a:fillRect/>
          </a:stretch>
        </p:blipFill>
        <p:spPr>
          <a:xfrm>
            <a:off x="593737" y="6082690"/>
            <a:ext cx="1794294" cy="700958"/>
          </a:xfrm>
          <a:prstGeom prst="rect">
            <a:avLst/>
          </a:prstGeom>
        </p:spPr>
      </p:pic>
    </p:spTree>
    <p:extLst>
      <p:ext uri="{BB962C8B-B14F-4D97-AF65-F5344CB8AC3E}">
        <p14:creationId xmlns:p14="http://schemas.microsoft.com/office/powerpoint/2010/main" val="4062159327"/>
      </p:ext>
    </p:extLst>
  </p:cSld>
  <p:clrMap bg1="lt1" tx1="dk1" bg2="lt2" tx2="dk2" accent1="accent1" accent2="accent2" accent3="accent3" accent4="accent4" accent5="accent5" accent6="accent6" hlink="hlink" folHlink="folHlink"/>
  <p:sldLayoutIdLst>
    <p:sldLayoutId id="2147484331" r:id="rId1"/>
    <p:sldLayoutId id="2147484335" r:id="rId2"/>
    <p:sldLayoutId id="2147484368" r:id="rId3"/>
    <p:sldLayoutId id="2147484369" r:id="rId4"/>
    <p:sldLayoutId id="2147484393" r:id="rId5"/>
    <p:sldLayoutId id="2147484394" r:id="rId6"/>
    <p:sldLayoutId id="2147484395" r:id="rId7"/>
  </p:sldLayoutIdLst>
  <p:hf hdr="0" ftr="0" dt="0"/>
  <p:txStyles>
    <p:titleStyle>
      <a:lvl1pPr algn="l" defTabSz="914400" rtl="0" eaLnBrk="1" latinLnBrk="0" hangingPunct="1">
        <a:lnSpc>
          <a:spcPct val="90000"/>
        </a:lnSpc>
        <a:spcBef>
          <a:spcPct val="0"/>
        </a:spcBef>
        <a:buNone/>
        <a:defRPr sz="3200" kern="1200">
          <a:solidFill>
            <a:srgbClr val="0065A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302933" y="979315"/>
            <a:ext cx="9290756" cy="731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302933" y="1727200"/>
            <a:ext cx="9290756" cy="444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3142742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Lst>
  <p:hf hdr="0" ftr="0" dt="0"/>
  <p:txStyles>
    <p:titleStyle>
      <a:lvl1pPr algn="l" defTabSz="609585" rtl="0" eaLnBrk="1" fontAlgn="base" hangingPunct="1">
        <a:spcBef>
          <a:spcPct val="0"/>
        </a:spcBef>
        <a:spcAft>
          <a:spcPct val="0"/>
        </a:spcAft>
        <a:defRPr sz="3733" kern="1200">
          <a:solidFill>
            <a:schemeClr val="accent3"/>
          </a:solidFill>
          <a:latin typeface="Arial"/>
          <a:ea typeface="Geneva" charset="-128"/>
          <a:cs typeface="Arial"/>
        </a:defRPr>
      </a:lvl1pPr>
      <a:lvl2pPr algn="l" defTabSz="609585" rtl="0" eaLnBrk="1" fontAlgn="base" hangingPunct="1">
        <a:spcBef>
          <a:spcPct val="0"/>
        </a:spcBef>
        <a:spcAft>
          <a:spcPct val="0"/>
        </a:spcAft>
        <a:defRPr sz="4000">
          <a:solidFill>
            <a:srgbClr val="009AC7"/>
          </a:solidFill>
          <a:latin typeface="Arial" charset="0"/>
          <a:ea typeface="Geneva" charset="-128"/>
        </a:defRPr>
      </a:lvl2pPr>
      <a:lvl3pPr algn="l" defTabSz="609585" rtl="0" eaLnBrk="1" fontAlgn="base" hangingPunct="1">
        <a:spcBef>
          <a:spcPct val="0"/>
        </a:spcBef>
        <a:spcAft>
          <a:spcPct val="0"/>
        </a:spcAft>
        <a:defRPr sz="4000">
          <a:solidFill>
            <a:srgbClr val="009AC7"/>
          </a:solidFill>
          <a:latin typeface="Arial" charset="0"/>
          <a:ea typeface="Geneva" charset="-128"/>
        </a:defRPr>
      </a:lvl3pPr>
      <a:lvl4pPr algn="l" defTabSz="609585" rtl="0" eaLnBrk="1" fontAlgn="base" hangingPunct="1">
        <a:spcBef>
          <a:spcPct val="0"/>
        </a:spcBef>
        <a:spcAft>
          <a:spcPct val="0"/>
        </a:spcAft>
        <a:defRPr sz="4000">
          <a:solidFill>
            <a:srgbClr val="009AC7"/>
          </a:solidFill>
          <a:latin typeface="Arial" charset="0"/>
          <a:ea typeface="Geneva" charset="-128"/>
        </a:defRPr>
      </a:lvl4pPr>
      <a:lvl5pPr algn="l" defTabSz="609585" rtl="0" eaLnBrk="1" fontAlgn="base" hangingPunct="1">
        <a:spcBef>
          <a:spcPct val="0"/>
        </a:spcBef>
        <a:spcAft>
          <a:spcPct val="0"/>
        </a:spcAft>
        <a:defRPr sz="4000">
          <a:solidFill>
            <a:srgbClr val="009AC7"/>
          </a:solidFill>
          <a:latin typeface="Arial" charset="0"/>
          <a:ea typeface="Geneva" charset="-128"/>
        </a:defRPr>
      </a:lvl5pPr>
      <a:lvl6pPr marL="609585" algn="l" defTabSz="609585" rtl="0" eaLnBrk="1" fontAlgn="base" hangingPunct="1">
        <a:spcBef>
          <a:spcPct val="0"/>
        </a:spcBef>
        <a:spcAft>
          <a:spcPct val="0"/>
        </a:spcAft>
        <a:defRPr sz="4000">
          <a:solidFill>
            <a:srgbClr val="009AC7"/>
          </a:solidFill>
          <a:latin typeface="Arial" charset="0"/>
          <a:ea typeface="Geneva" charset="-128"/>
        </a:defRPr>
      </a:lvl6pPr>
      <a:lvl7pPr marL="1219170" algn="l" defTabSz="609585" rtl="0" eaLnBrk="1" fontAlgn="base" hangingPunct="1">
        <a:spcBef>
          <a:spcPct val="0"/>
        </a:spcBef>
        <a:spcAft>
          <a:spcPct val="0"/>
        </a:spcAft>
        <a:defRPr sz="4000">
          <a:solidFill>
            <a:srgbClr val="009AC7"/>
          </a:solidFill>
          <a:latin typeface="Arial" charset="0"/>
          <a:ea typeface="Geneva" charset="-128"/>
        </a:defRPr>
      </a:lvl7pPr>
      <a:lvl8pPr marL="1828754" algn="l" defTabSz="609585" rtl="0" eaLnBrk="1" fontAlgn="base" hangingPunct="1">
        <a:spcBef>
          <a:spcPct val="0"/>
        </a:spcBef>
        <a:spcAft>
          <a:spcPct val="0"/>
        </a:spcAft>
        <a:defRPr sz="4000">
          <a:solidFill>
            <a:srgbClr val="009AC7"/>
          </a:solidFill>
          <a:latin typeface="Arial" charset="0"/>
          <a:ea typeface="Geneva" charset="-128"/>
        </a:defRPr>
      </a:lvl8pPr>
      <a:lvl9pPr marL="2438339" algn="l" defTabSz="609585" rtl="0" eaLnBrk="1" fontAlgn="base" hangingPunct="1">
        <a:spcBef>
          <a:spcPct val="0"/>
        </a:spcBef>
        <a:spcAft>
          <a:spcPct val="0"/>
        </a:spcAft>
        <a:defRPr sz="4000">
          <a:solidFill>
            <a:srgbClr val="009AC7"/>
          </a:solidFill>
          <a:latin typeface="Arial" charset="0"/>
          <a:ea typeface="Geneva" charset="-128"/>
        </a:defRPr>
      </a:lvl9pPr>
    </p:titleStyle>
    <p:bodyStyle>
      <a:lvl1pPr marL="315376" indent="-315376" algn="l" defTabSz="609585" rtl="0" eaLnBrk="1" fontAlgn="base" hangingPunct="1">
        <a:spcBef>
          <a:spcPts val="533"/>
        </a:spcBef>
        <a:spcAft>
          <a:spcPts val="533"/>
        </a:spcAft>
        <a:buSzPct val="90000"/>
        <a:buFont typeface="Arial" charset="0"/>
        <a:buChar char="•"/>
        <a:defRPr sz="2933" kern="1200">
          <a:solidFill>
            <a:srgbClr val="141313"/>
          </a:solidFill>
          <a:latin typeface="Arial"/>
          <a:ea typeface="Geneva" charset="-128"/>
          <a:cs typeface="Arial"/>
        </a:defRPr>
      </a:lvl1pPr>
      <a:lvl2pPr marL="990575" indent="-380990" algn="l" defTabSz="609585" rtl="0" eaLnBrk="1" fontAlgn="base" hangingPunct="1">
        <a:spcBef>
          <a:spcPts val="533"/>
        </a:spcBef>
        <a:spcAft>
          <a:spcPts val="533"/>
        </a:spcAft>
        <a:buFont typeface="Arial Narrow" pitchFamily="34" charset="0"/>
        <a:buChar char="–"/>
        <a:defRPr sz="2667" kern="1200">
          <a:solidFill>
            <a:srgbClr val="141313"/>
          </a:solidFill>
          <a:latin typeface="Arial"/>
          <a:ea typeface="Geneva" charset="-128"/>
          <a:cs typeface="Arial"/>
        </a:defRPr>
      </a:lvl2pPr>
      <a:lvl3pPr marL="1523962" indent="-304792" algn="l" defTabSz="609585" rtl="0" eaLnBrk="1" fontAlgn="base" hangingPunct="1">
        <a:spcBef>
          <a:spcPts val="533"/>
        </a:spcBef>
        <a:spcAft>
          <a:spcPts val="533"/>
        </a:spcAft>
        <a:buClr>
          <a:schemeClr val="tx2"/>
        </a:buClr>
        <a:buSzPct val="90000"/>
        <a:buFont typeface="Arial" charset="0"/>
        <a:buChar char="•"/>
        <a:defRPr sz="2667" kern="1200">
          <a:solidFill>
            <a:srgbClr val="141313"/>
          </a:solidFill>
          <a:latin typeface="Arial"/>
          <a:ea typeface="Geneva" charset="-128"/>
          <a:cs typeface="Arial"/>
        </a:defRPr>
      </a:lvl3pPr>
      <a:lvl4pPr marL="2133547" indent="-304792" algn="l" defTabSz="609585" rtl="0" eaLnBrk="1" fontAlgn="base" hangingPunct="1">
        <a:spcBef>
          <a:spcPct val="20000"/>
        </a:spcBef>
        <a:spcAft>
          <a:spcPts val="800"/>
        </a:spcAft>
        <a:buFont typeface="Arial" charset="0"/>
        <a:buChar char="–"/>
        <a:defRPr sz="2933" kern="1200">
          <a:solidFill>
            <a:srgbClr val="807F83"/>
          </a:solidFill>
          <a:latin typeface="Arial"/>
          <a:ea typeface="Geneva" charset="-128"/>
          <a:cs typeface="Arial"/>
        </a:defRPr>
      </a:lvl4pPr>
      <a:lvl5pPr marL="2743131" indent="-304792" algn="l" defTabSz="609585" rtl="0" eaLnBrk="1" fontAlgn="base" hangingPunct="1">
        <a:spcBef>
          <a:spcPct val="20000"/>
        </a:spcBef>
        <a:spcAft>
          <a:spcPct val="0"/>
        </a:spcAft>
        <a:buFont typeface="Arial" charset="0"/>
        <a:defRPr sz="3200" kern="1200">
          <a:solidFill>
            <a:schemeClr val="tx1"/>
          </a:solidFill>
          <a:latin typeface="Arial"/>
          <a:ea typeface="Geneva" charset="-128"/>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A96AD00-9A17-4D8E-90A4-33FDA3F06FEA}"/>
              </a:ext>
            </a:extLst>
          </p:cNvPr>
          <p:cNvSpPr>
            <a:spLocks noGrp="1"/>
          </p:cNvSpPr>
          <p:nvPr>
            <p:ph type="subTitle" idx="1"/>
          </p:nvPr>
        </p:nvSpPr>
        <p:spPr/>
        <p:txBody>
          <a:bodyPr>
            <a:normAutofit lnSpcReduction="10000"/>
          </a:bodyPr>
          <a:lstStyle/>
          <a:p>
            <a:r>
              <a:rPr lang="en-US" dirty="0"/>
              <a:t>David Teykaerts | Stakeholder Strategy Manager</a:t>
            </a:r>
          </a:p>
          <a:p>
            <a:r>
              <a:rPr lang="en-US" dirty="0"/>
              <a:t>Kurt Schneider | Supervising Pension Actuary</a:t>
            </a:r>
          </a:p>
          <a:p>
            <a:r>
              <a:rPr lang="en-US" dirty="0"/>
              <a:t>October 10, 2019</a:t>
            </a:r>
          </a:p>
        </p:txBody>
      </p:sp>
      <p:sp>
        <p:nvSpPr>
          <p:cNvPr id="3" name="Title 2">
            <a:extLst>
              <a:ext uri="{FF2B5EF4-FFF2-40B4-BE49-F238E27FC236}">
                <a16:creationId xmlns:a16="http://schemas.microsoft.com/office/drawing/2014/main" id="{EA29C9A7-6925-4DCD-AFF7-E7188F3A0FA6}"/>
              </a:ext>
            </a:extLst>
          </p:cNvPr>
          <p:cNvSpPr>
            <a:spLocks noGrp="1"/>
          </p:cNvSpPr>
          <p:nvPr>
            <p:ph type="title"/>
          </p:nvPr>
        </p:nvSpPr>
        <p:spPr>
          <a:xfrm>
            <a:off x="420298" y="1142441"/>
            <a:ext cx="10879016" cy="2479299"/>
          </a:xfrm>
        </p:spPr>
        <p:txBody>
          <a:bodyPr>
            <a:normAutofit/>
          </a:bodyPr>
          <a:lstStyle/>
          <a:p>
            <a:r>
              <a:rPr lang="en-US" i="1" dirty="0">
                <a:latin typeface="Times New Roman" panose="02020603050405020304" pitchFamily="18" charset="0"/>
                <a:cs typeface="Times New Roman" panose="02020603050405020304" pitchFamily="18" charset="0"/>
              </a:rPr>
              <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CalPERS Update &amp; Discussion</a:t>
            </a:r>
            <a:endParaRPr lang="en-US" dirty="0"/>
          </a:p>
        </p:txBody>
      </p:sp>
    </p:spTree>
    <p:extLst>
      <p:ext uri="{BB962C8B-B14F-4D97-AF65-F5344CB8AC3E}">
        <p14:creationId xmlns:p14="http://schemas.microsoft.com/office/powerpoint/2010/main" val="1568889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DA348-2F77-44FE-9617-D06CC04FB90E}"/>
              </a:ext>
            </a:extLst>
          </p:cNvPr>
          <p:cNvSpPr>
            <a:spLocks noGrp="1"/>
          </p:cNvSpPr>
          <p:nvPr>
            <p:ph type="sldNum" sz="quarter" idx="10"/>
          </p:nvPr>
        </p:nvSpPr>
        <p:spPr/>
        <p:txBody>
          <a:bodyPr/>
          <a:lstStyle/>
          <a:p>
            <a:fld id="{4F9B3E1A-A801-FD45-B4FA-200AE7709368}" type="slidenum">
              <a:rPr lang="en-US" smtClean="0"/>
              <a:pPr/>
              <a:t>10</a:t>
            </a:fld>
            <a:endParaRPr lang="en-US" dirty="0"/>
          </a:p>
        </p:txBody>
      </p:sp>
      <p:sp>
        <p:nvSpPr>
          <p:cNvPr id="3" name="TextBox 2">
            <a:extLst>
              <a:ext uri="{FF2B5EF4-FFF2-40B4-BE49-F238E27FC236}">
                <a16:creationId xmlns:a16="http://schemas.microsoft.com/office/drawing/2014/main" id="{21FE9806-144C-48AB-B9B0-2D7AE829E65B}"/>
              </a:ext>
            </a:extLst>
          </p:cNvPr>
          <p:cNvSpPr txBox="1"/>
          <p:nvPr/>
        </p:nvSpPr>
        <p:spPr>
          <a:xfrm>
            <a:off x="1447800" y="2667000"/>
            <a:ext cx="10439400" cy="769441"/>
          </a:xfrm>
          <a:prstGeom prst="rect">
            <a:avLst/>
          </a:prstGeom>
          <a:noFill/>
        </p:spPr>
        <p:txBody>
          <a:bodyPr wrap="square" rtlCol="0">
            <a:spAutoFit/>
          </a:bodyPr>
          <a:lstStyle/>
          <a:p>
            <a:r>
              <a:rPr lang="en-US" sz="4400" dirty="0">
                <a:solidFill>
                  <a:schemeClr val="accent3">
                    <a:lumMod val="75000"/>
                  </a:schemeClr>
                </a:solidFill>
              </a:rPr>
              <a:t>Divestment | Corporate Engagement</a:t>
            </a:r>
          </a:p>
        </p:txBody>
      </p:sp>
    </p:spTree>
    <p:extLst>
      <p:ext uri="{BB962C8B-B14F-4D97-AF65-F5344CB8AC3E}">
        <p14:creationId xmlns:p14="http://schemas.microsoft.com/office/powerpoint/2010/main" val="196187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818D4D-D603-4914-9A06-A5F82EC079A4}"/>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17463D-2C4D-4135-B1A4-5F9CC02FBE77}"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4" name="Title 3"/>
          <p:cNvSpPr>
            <a:spLocks noGrp="1"/>
          </p:cNvSpPr>
          <p:nvPr>
            <p:ph type="title"/>
          </p:nvPr>
        </p:nvSpPr>
        <p:spPr/>
        <p:txBody>
          <a:bodyPr>
            <a:normAutofit/>
          </a:bodyPr>
          <a:lstStyle/>
          <a:p>
            <a:r>
              <a:rPr lang="en-US" dirty="0"/>
              <a:t>CalPERS Focus Going Forward</a:t>
            </a:r>
          </a:p>
        </p:txBody>
      </p:sp>
      <p:sp>
        <p:nvSpPr>
          <p:cNvPr id="3" name="Rectangle 2">
            <a:extLst>
              <a:ext uri="{FF2B5EF4-FFF2-40B4-BE49-F238E27FC236}">
                <a16:creationId xmlns:a16="http://schemas.microsoft.com/office/drawing/2014/main" id="{EB8185BC-43DA-4790-851D-190C04B96981}"/>
              </a:ext>
            </a:extLst>
          </p:cNvPr>
          <p:cNvSpPr/>
          <p:nvPr/>
        </p:nvSpPr>
        <p:spPr>
          <a:xfrm>
            <a:off x="691887" y="1143000"/>
            <a:ext cx="11000901" cy="4462760"/>
          </a:xfrm>
          <a:prstGeom prst="rect">
            <a:avLst/>
          </a:prstGeom>
        </p:spPr>
        <p:txBody>
          <a:bodyPr wrap="square">
            <a:spAutoFit/>
          </a:bodyPr>
          <a:lstStyle/>
          <a:p>
            <a:pPr marL="457200" indent="-457200">
              <a:buFont typeface="Arial" panose="020B0604020202020204" pitchFamily="34" charset="0"/>
              <a:buChar char="•"/>
            </a:pPr>
            <a:r>
              <a:rPr lang="en-US" sz="3600" dirty="0">
                <a:solidFill>
                  <a:srgbClr val="767171"/>
                </a:solidFill>
                <a:latin typeface="Arial Narrow" panose="020B0606020202030204" pitchFamily="34" charset="0"/>
              </a:rPr>
              <a:t>Investment performance is paramount</a:t>
            </a:r>
          </a:p>
          <a:p>
            <a:pPr marL="914400" lvl="1" indent="-457200">
              <a:buFont typeface="Arial" panose="020B0604020202020204" pitchFamily="34" charset="0"/>
              <a:buChar char="•"/>
            </a:pPr>
            <a:r>
              <a:rPr lang="en-US" sz="3200" dirty="0">
                <a:solidFill>
                  <a:srgbClr val="767171"/>
                </a:solidFill>
                <a:latin typeface="Arial Narrow" panose="020B0606020202030204" pitchFamily="34" charset="0"/>
              </a:rPr>
              <a:t>growth assets are key</a:t>
            </a:r>
          </a:p>
          <a:p>
            <a:pPr marL="457200" indent="-457200">
              <a:buFont typeface="Arial" panose="020B0604020202020204" pitchFamily="34" charset="0"/>
              <a:buChar char="•"/>
            </a:pPr>
            <a:r>
              <a:rPr lang="en-US" sz="3600" dirty="0">
                <a:solidFill>
                  <a:srgbClr val="767171"/>
                </a:solidFill>
                <a:latin typeface="Arial Narrow" panose="020B0606020202030204" pitchFamily="34" charset="0"/>
              </a:rPr>
              <a:t>Top quality leadership and investment team </a:t>
            </a:r>
          </a:p>
          <a:p>
            <a:pPr marL="457200" indent="-457200">
              <a:buFont typeface="Arial" panose="020B0604020202020204" pitchFamily="34" charset="0"/>
              <a:buChar char="•"/>
            </a:pPr>
            <a:r>
              <a:rPr lang="en-US" sz="3600" dirty="0">
                <a:solidFill>
                  <a:srgbClr val="767171"/>
                </a:solidFill>
                <a:latin typeface="Arial Narrow" panose="020B0606020202030204" pitchFamily="34" charset="0"/>
              </a:rPr>
              <a:t>Streamlined investment strategies </a:t>
            </a:r>
          </a:p>
          <a:p>
            <a:pPr marL="457200" indent="-457200">
              <a:buFont typeface="Arial" panose="020B0604020202020204" pitchFamily="34" charset="0"/>
              <a:buChar char="•"/>
            </a:pPr>
            <a:r>
              <a:rPr lang="en-US" sz="3600" dirty="0">
                <a:solidFill>
                  <a:srgbClr val="767171"/>
                </a:solidFill>
                <a:latin typeface="Arial Narrow" panose="020B0606020202030204" pitchFamily="34" charset="0"/>
              </a:rPr>
              <a:t>Capitalize on and weather financial market downturns</a:t>
            </a:r>
          </a:p>
          <a:p>
            <a:pPr marL="457200" indent="-457200">
              <a:buFont typeface="Arial" panose="020B0604020202020204" pitchFamily="34" charset="0"/>
              <a:buChar char="•"/>
            </a:pPr>
            <a:r>
              <a:rPr lang="en-US" sz="3600" dirty="0">
                <a:solidFill>
                  <a:srgbClr val="767171"/>
                </a:solidFill>
                <a:latin typeface="Arial Narrow" panose="020B0606020202030204" pitchFamily="34" charset="0"/>
              </a:rPr>
              <a:t>Recognize that employers are essential to sustaining benefits</a:t>
            </a:r>
          </a:p>
          <a:p>
            <a:pPr marL="457200" indent="-457200">
              <a:buFont typeface="Arial" panose="020B0604020202020204" pitchFamily="34" charset="0"/>
              <a:buChar char="•"/>
            </a:pPr>
            <a:r>
              <a:rPr lang="en-US" sz="3600" dirty="0">
                <a:solidFill>
                  <a:srgbClr val="767171"/>
                </a:solidFill>
                <a:latin typeface="Arial Narrow" panose="020B0606020202030204" pitchFamily="34" charset="0"/>
              </a:rPr>
              <a:t>One message to all stakeholders</a:t>
            </a:r>
          </a:p>
          <a:p>
            <a:pPr marL="457200" indent="-457200">
              <a:buFont typeface="Arial" panose="020B0604020202020204" pitchFamily="34" charset="0"/>
              <a:buChar char="•"/>
            </a:pPr>
            <a:r>
              <a:rPr lang="en-US" sz="3600" dirty="0">
                <a:solidFill>
                  <a:srgbClr val="767171"/>
                </a:solidFill>
                <a:latin typeface="Arial Narrow" panose="020B0606020202030204" pitchFamily="34" charset="0"/>
              </a:rPr>
              <a:t>Provide access and information</a:t>
            </a:r>
          </a:p>
        </p:txBody>
      </p:sp>
    </p:spTree>
    <p:extLst>
      <p:ext uri="{BB962C8B-B14F-4D97-AF65-F5344CB8AC3E}">
        <p14:creationId xmlns:p14="http://schemas.microsoft.com/office/powerpoint/2010/main" val="1202066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61054E-AB87-4FB9-B63E-6C8F203F5087}"/>
              </a:ext>
            </a:extLst>
          </p:cNvPr>
          <p:cNvSpPr txBox="1"/>
          <p:nvPr/>
        </p:nvSpPr>
        <p:spPr>
          <a:xfrm>
            <a:off x="1371600" y="2748410"/>
            <a:ext cx="9296400" cy="707886"/>
          </a:xfrm>
          <a:prstGeom prst="rect">
            <a:avLst/>
          </a:prstGeom>
          <a:noFill/>
        </p:spPr>
        <p:txBody>
          <a:bodyPr wrap="square" rtlCol="0">
            <a:spAutoFit/>
          </a:bodyPr>
          <a:lstStyle/>
          <a:p>
            <a:r>
              <a:rPr lang="en-US" sz="4000" dirty="0">
                <a:solidFill>
                  <a:schemeClr val="bg1"/>
                </a:solidFill>
                <a:latin typeface="Arial Narrow" panose="020B0606020202030204" pitchFamily="34" charset="0"/>
              </a:rPr>
              <a:t>Actuarial Concepts and the City’s Pension Costs</a:t>
            </a:r>
          </a:p>
        </p:txBody>
      </p:sp>
    </p:spTree>
    <p:extLst>
      <p:ext uri="{BB962C8B-B14F-4D97-AF65-F5344CB8AC3E}">
        <p14:creationId xmlns:p14="http://schemas.microsoft.com/office/powerpoint/2010/main" val="15089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Contribution Components</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13</a:t>
            </a:fld>
            <a:endParaRPr lang="en-US" dirty="0"/>
          </a:p>
        </p:txBody>
      </p:sp>
      <p:cxnSp>
        <p:nvCxnSpPr>
          <p:cNvPr id="7" name="Straight Connector 6">
            <a:extLst>
              <a:ext uri="{FF2B5EF4-FFF2-40B4-BE49-F238E27FC236}">
                <a16:creationId xmlns:a16="http://schemas.microsoft.com/office/drawing/2014/main" id="{C888E76B-514F-4D2B-BB1C-4B44E435DA35}"/>
              </a:ext>
            </a:extLst>
          </p:cNvPr>
          <p:cNvCxnSpPr>
            <a:cxnSpLocks/>
          </p:cNvCxnSpPr>
          <p:nvPr/>
        </p:nvCxnSpPr>
        <p:spPr>
          <a:xfrm>
            <a:off x="5966693" y="3419662"/>
            <a:ext cx="0" cy="520950"/>
          </a:xfrm>
          <a:prstGeom prst="line">
            <a:avLst/>
          </a:prstGeom>
          <a:ln w="38100" cmpd="sng">
            <a:solidFill>
              <a:srgbClr val="166494"/>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CC240E9-4428-4980-9715-912B4D2B9254}"/>
              </a:ext>
            </a:extLst>
          </p:cNvPr>
          <p:cNvCxnSpPr>
            <a:cxnSpLocks/>
          </p:cNvCxnSpPr>
          <p:nvPr/>
        </p:nvCxnSpPr>
        <p:spPr>
          <a:xfrm>
            <a:off x="3748454" y="3038662"/>
            <a:ext cx="0" cy="381000"/>
          </a:xfrm>
          <a:prstGeom prst="line">
            <a:avLst/>
          </a:prstGeom>
          <a:ln w="38100" cmpd="sng">
            <a:solidFill>
              <a:srgbClr val="166494"/>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DA1C406-5DCE-4264-B99C-71366C36E316}"/>
              </a:ext>
            </a:extLst>
          </p:cNvPr>
          <p:cNvCxnSpPr>
            <a:cxnSpLocks/>
          </p:cNvCxnSpPr>
          <p:nvPr/>
        </p:nvCxnSpPr>
        <p:spPr>
          <a:xfrm>
            <a:off x="8153400" y="3038662"/>
            <a:ext cx="0" cy="381000"/>
          </a:xfrm>
          <a:prstGeom prst="line">
            <a:avLst/>
          </a:prstGeom>
          <a:ln w="38100" cmpd="sng">
            <a:solidFill>
              <a:srgbClr val="166494"/>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C67A69B-60FF-4217-A944-9FFD9874BF4F}"/>
              </a:ext>
            </a:extLst>
          </p:cNvPr>
          <p:cNvCxnSpPr>
            <a:cxnSpLocks/>
          </p:cNvCxnSpPr>
          <p:nvPr/>
        </p:nvCxnSpPr>
        <p:spPr>
          <a:xfrm>
            <a:off x="3748454" y="3408277"/>
            <a:ext cx="4404946" cy="5160"/>
          </a:xfrm>
          <a:prstGeom prst="line">
            <a:avLst/>
          </a:prstGeom>
          <a:ln w="38100" cmpd="sng">
            <a:solidFill>
              <a:srgbClr val="166494"/>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EDB69B41-4126-4D7B-9DFF-7BCA43F32478}"/>
              </a:ext>
            </a:extLst>
          </p:cNvPr>
          <p:cNvSpPr txBox="1">
            <a:spLocks/>
          </p:cNvSpPr>
          <p:nvPr/>
        </p:nvSpPr>
        <p:spPr>
          <a:xfrm>
            <a:off x="4495800" y="4038600"/>
            <a:ext cx="2971800" cy="914400"/>
          </a:xfrm>
          <a:prstGeom prst="rect">
            <a:avLst/>
          </a:prstGeom>
          <a:solidFill>
            <a:srgbClr val="0065A1"/>
          </a:solidFill>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a:solidFill>
                  <a:schemeClr val="bg1"/>
                </a:solidFill>
              </a:rPr>
              <a:t>Total Contribution</a:t>
            </a:r>
          </a:p>
        </p:txBody>
      </p:sp>
      <p:pic>
        <p:nvPicPr>
          <p:cNvPr id="12" name="Picture 11">
            <a:extLst>
              <a:ext uri="{FF2B5EF4-FFF2-40B4-BE49-F238E27FC236}">
                <a16:creationId xmlns:a16="http://schemas.microsoft.com/office/drawing/2014/main" id="{060B6DF4-7ED8-4B56-A27D-CD6276480374}"/>
              </a:ext>
            </a:extLst>
          </p:cNvPr>
          <p:cNvPicPr>
            <a:picLocks noChangeAspect="1"/>
          </p:cNvPicPr>
          <p:nvPr/>
        </p:nvPicPr>
        <p:blipFill rotWithShape="1">
          <a:blip r:embed="rId3">
            <a:extLst>
              <a:ext uri="{28A0092B-C50C-407E-A947-70E740481C1C}">
                <a14:useLocalDpi xmlns:a14="http://schemas.microsoft.com/office/drawing/2010/main" val="0"/>
              </a:ext>
            </a:extLst>
          </a:blip>
          <a:srcRect l="22572" t="55888" r="71704" b="38186"/>
          <a:stretch/>
        </p:blipFill>
        <p:spPr>
          <a:xfrm>
            <a:off x="5680943" y="5029200"/>
            <a:ext cx="571500" cy="457200"/>
          </a:xfrm>
          <a:prstGeom prst="rect">
            <a:avLst/>
          </a:prstGeom>
        </p:spPr>
      </p:pic>
      <p:sp>
        <p:nvSpPr>
          <p:cNvPr id="13" name="Content Placeholder 2">
            <a:extLst>
              <a:ext uri="{FF2B5EF4-FFF2-40B4-BE49-F238E27FC236}">
                <a16:creationId xmlns:a16="http://schemas.microsoft.com/office/drawing/2014/main" id="{8936498B-6591-491E-B8D9-35FF4D5D5836}"/>
              </a:ext>
            </a:extLst>
          </p:cNvPr>
          <p:cNvSpPr txBox="1">
            <a:spLocks/>
          </p:cNvSpPr>
          <p:nvPr/>
        </p:nvSpPr>
        <p:spPr>
          <a:xfrm>
            <a:off x="2148254" y="2042159"/>
            <a:ext cx="3200400" cy="1005840"/>
          </a:xfrm>
          <a:prstGeom prst="rect">
            <a:avLst/>
          </a:prstGeom>
          <a:solidFill>
            <a:schemeClr val="bg1"/>
          </a:solidFill>
          <a:ln w="38100">
            <a:solidFill>
              <a:srgbClr val="77BEDD"/>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sz="1800" b="1">
                <a:solidFill>
                  <a:srgbClr val="0065A1"/>
                </a:solidFill>
              </a:rPr>
              <a:t>Normal Cost</a:t>
            </a:r>
          </a:p>
          <a:p>
            <a:pPr marL="0" indent="0" algn="ctr" fontAlgn="auto">
              <a:spcAft>
                <a:spcPts val="0"/>
              </a:spcAft>
              <a:buFont typeface="Arial" panose="020B0604020202020204" pitchFamily="34" charset="0"/>
              <a:buNone/>
            </a:pPr>
            <a:r>
              <a:rPr lang="en-US" sz="1800">
                <a:solidFill>
                  <a:srgbClr val="0065A1"/>
                </a:solidFill>
              </a:rPr>
              <a:t>(% of Payroll)</a:t>
            </a:r>
            <a:endParaRPr lang="en-US" sz="1800" dirty="0">
              <a:solidFill>
                <a:srgbClr val="0065A1"/>
              </a:solidFill>
            </a:endParaRPr>
          </a:p>
        </p:txBody>
      </p:sp>
      <p:sp>
        <p:nvSpPr>
          <p:cNvPr id="14" name="Content Placeholder 2">
            <a:extLst>
              <a:ext uri="{FF2B5EF4-FFF2-40B4-BE49-F238E27FC236}">
                <a16:creationId xmlns:a16="http://schemas.microsoft.com/office/drawing/2014/main" id="{B4FD5533-0FE2-443A-9AA2-7D6A6A5074A1}"/>
              </a:ext>
            </a:extLst>
          </p:cNvPr>
          <p:cNvSpPr txBox="1">
            <a:spLocks/>
          </p:cNvSpPr>
          <p:nvPr/>
        </p:nvSpPr>
        <p:spPr>
          <a:xfrm>
            <a:off x="6477000" y="2042160"/>
            <a:ext cx="3200400" cy="1005840"/>
          </a:xfrm>
          <a:prstGeom prst="rect">
            <a:avLst/>
          </a:prstGeom>
          <a:solidFill>
            <a:schemeClr val="bg1"/>
          </a:solidFill>
          <a:ln w="38100">
            <a:solidFill>
              <a:srgbClr val="77BEDD"/>
            </a:solidFill>
          </a:ln>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a:solidFill>
                  <a:srgbClr val="0065A1"/>
                </a:solidFill>
              </a:rPr>
              <a:t>UAL Amortization Payment</a:t>
            </a:r>
          </a:p>
          <a:p>
            <a:pPr marL="0" indent="0" algn="ctr">
              <a:buFont typeface="Arial" pitchFamily="34" charset="0"/>
              <a:buNone/>
            </a:pPr>
            <a:r>
              <a:rPr lang="en-US" sz="1800" dirty="0">
                <a:solidFill>
                  <a:srgbClr val="0065A1"/>
                </a:solidFill>
              </a:rPr>
              <a:t>($ Amount)</a:t>
            </a:r>
          </a:p>
        </p:txBody>
      </p:sp>
    </p:spTree>
    <p:extLst>
      <p:ext uri="{BB962C8B-B14F-4D97-AF65-F5344CB8AC3E}">
        <p14:creationId xmlns:p14="http://schemas.microsoft.com/office/powerpoint/2010/main" val="136963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Unfunded Accrued Liability (UAL)</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14</a:t>
            </a:fld>
            <a:endParaRPr lang="en-US" dirty="0"/>
          </a:p>
        </p:txBody>
      </p:sp>
      <p:sp>
        <p:nvSpPr>
          <p:cNvPr id="7" name="Content Placeholder 2">
            <a:extLst>
              <a:ext uri="{FF2B5EF4-FFF2-40B4-BE49-F238E27FC236}">
                <a16:creationId xmlns:a16="http://schemas.microsoft.com/office/drawing/2014/main" id="{A9D74365-A3BB-4CF0-9EEB-63BE7F17EC1D}"/>
              </a:ext>
            </a:extLst>
          </p:cNvPr>
          <p:cNvSpPr>
            <a:spLocks noGrp="1"/>
          </p:cNvSpPr>
          <p:nvPr>
            <p:ph idx="1"/>
          </p:nvPr>
        </p:nvSpPr>
        <p:spPr>
          <a:xfrm>
            <a:off x="2028093" y="2590143"/>
            <a:ext cx="2057400" cy="1371600"/>
          </a:xfrm>
          <a:ln w="38100">
            <a:solidFill>
              <a:srgbClr val="77BEDD"/>
            </a:solidFill>
          </a:ln>
        </p:spPr>
        <p:txBody>
          <a:bodyPr anchor="ctr" anchorCtr="0">
            <a:normAutofit/>
          </a:bodyPr>
          <a:lstStyle/>
          <a:p>
            <a:pPr marL="0" indent="0" algn="ctr">
              <a:buNone/>
            </a:pPr>
            <a:r>
              <a:rPr lang="en-US" sz="2800" b="1" dirty="0">
                <a:solidFill>
                  <a:srgbClr val="0065A1"/>
                </a:solidFill>
              </a:rPr>
              <a:t>UAL</a:t>
            </a:r>
          </a:p>
        </p:txBody>
      </p:sp>
      <p:sp>
        <p:nvSpPr>
          <p:cNvPr id="8" name="Content Placeholder 2">
            <a:extLst>
              <a:ext uri="{FF2B5EF4-FFF2-40B4-BE49-F238E27FC236}">
                <a16:creationId xmlns:a16="http://schemas.microsoft.com/office/drawing/2014/main" id="{70689E79-E638-4D3E-A0DC-B1BE3754646D}"/>
              </a:ext>
            </a:extLst>
          </p:cNvPr>
          <p:cNvSpPr txBox="1">
            <a:spLocks/>
          </p:cNvSpPr>
          <p:nvPr/>
        </p:nvSpPr>
        <p:spPr>
          <a:xfrm>
            <a:off x="7590693" y="2583657"/>
            <a:ext cx="2514600" cy="1371600"/>
          </a:xfrm>
          <a:prstGeom prst="rect">
            <a:avLst/>
          </a:prstGeom>
          <a:ln w="38100">
            <a:solidFill>
              <a:srgbClr val="77BEDD"/>
            </a:solidFill>
          </a:ln>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rgbClr val="0065A1"/>
                </a:solidFill>
              </a:rPr>
              <a:t>Market Value</a:t>
            </a:r>
            <a:br>
              <a:rPr lang="en-US" sz="2800" b="1" dirty="0">
                <a:solidFill>
                  <a:srgbClr val="0065A1"/>
                </a:solidFill>
              </a:rPr>
            </a:br>
            <a:r>
              <a:rPr lang="en-US" sz="2800" b="1" dirty="0">
                <a:solidFill>
                  <a:srgbClr val="0065A1"/>
                </a:solidFill>
              </a:rPr>
              <a:t>of Assets</a:t>
            </a:r>
          </a:p>
        </p:txBody>
      </p:sp>
      <p:sp>
        <p:nvSpPr>
          <p:cNvPr id="9" name="Content Placeholder 2">
            <a:extLst>
              <a:ext uri="{FF2B5EF4-FFF2-40B4-BE49-F238E27FC236}">
                <a16:creationId xmlns:a16="http://schemas.microsoft.com/office/drawing/2014/main" id="{AAD02F84-F3E2-46DD-8C25-CEDA57ABCEAE}"/>
              </a:ext>
            </a:extLst>
          </p:cNvPr>
          <p:cNvSpPr txBox="1">
            <a:spLocks/>
          </p:cNvSpPr>
          <p:nvPr/>
        </p:nvSpPr>
        <p:spPr>
          <a:xfrm>
            <a:off x="4648200" y="2590800"/>
            <a:ext cx="2286000" cy="1371600"/>
          </a:xfrm>
          <a:prstGeom prst="rect">
            <a:avLst/>
          </a:prstGeom>
          <a:ln w="38100">
            <a:solidFill>
              <a:srgbClr val="77BEDD"/>
            </a:solidFill>
          </a:ln>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rgbClr val="0065A1"/>
                </a:solidFill>
              </a:rPr>
              <a:t>Accrued Liability</a:t>
            </a:r>
          </a:p>
        </p:txBody>
      </p:sp>
      <p:sp>
        <p:nvSpPr>
          <p:cNvPr id="10" name="Content Placeholder 2">
            <a:extLst>
              <a:ext uri="{FF2B5EF4-FFF2-40B4-BE49-F238E27FC236}">
                <a16:creationId xmlns:a16="http://schemas.microsoft.com/office/drawing/2014/main" id="{E1768231-DDAE-4874-A6FD-915C62CE1688}"/>
              </a:ext>
            </a:extLst>
          </p:cNvPr>
          <p:cNvSpPr txBox="1">
            <a:spLocks/>
          </p:cNvSpPr>
          <p:nvPr/>
        </p:nvSpPr>
        <p:spPr>
          <a:xfrm>
            <a:off x="4085493" y="2888457"/>
            <a:ext cx="565638" cy="561090"/>
          </a:xfrm>
          <a:prstGeom prst="rect">
            <a:avLst/>
          </a:prstGeom>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200" dirty="0">
                <a:solidFill>
                  <a:srgbClr val="0065A1"/>
                </a:solidFill>
              </a:rPr>
              <a:t>=</a:t>
            </a:r>
          </a:p>
        </p:txBody>
      </p:sp>
      <p:sp>
        <p:nvSpPr>
          <p:cNvPr id="11" name="Content Placeholder 2">
            <a:extLst>
              <a:ext uri="{FF2B5EF4-FFF2-40B4-BE49-F238E27FC236}">
                <a16:creationId xmlns:a16="http://schemas.microsoft.com/office/drawing/2014/main" id="{CF43BAB7-851B-4666-A2D2-1E26C12EE8DD}"/>
              </a:ext>
            </a:extLst>
          </p:cNvPr>
          <p:cNvSpPr txBox="1">
            <a:spLocks/>
          </p:cNvSpPr>
          <p:nvPr/>
        </p:nvSpPr>
        <p:spPr>
          <a:xfrm>
            <a:off x="6931269" y="2888457"/>
            <a:ext cx="659424" cy="561090"/>
          </a:xfrm>
          <a:prstGeom prst="rect">
            <a:avLst/>
          </a:prstGeom>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a:solidFill>
                  <a:srgbClr val="0065A1"/>
                </a:solidFill>
              </a:rPr>
              <a:t>–</a:t>
            </a:r>
          </a:p>
        </p:txBody>
      </p:sp>
    </p:spTree>
    <p:extLst>
      <p:ext uri="{BB962C8B-B14F-4D97-AF65-F5344CB8AC3E}">
        <p14:creationId xmlns:p14="http://schemas.microsoft.com/office/powerpoint/2010/main" val="122263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360A33-2834-9C4C-BAB2-D67817A096CD}"/>
              </a:ext>
            </a:extLst>
          </p:cNvPr>
          <p:cNvSpPr>
            <a:spLocks noGrp="1"/>
          </p:cNvSpPr>
          <p:nvPr>
            <p:ph idx="1"/>
          </p:nvPr>
        </p:nvSpPr>
        <p:spPr/>
        <p:txBody>
          <a:bodyPr/>
          <a:lstStyle/>
          <a:p>
            <a:r>
              <a:rPr lang="en-US" dirty="0"/>
              <a:t>Agencies are required to make minimum annual payments on the UAL</a:t>
            </a:r>
          </a:p>
          <a:p>
            <a:r>
              <a:rPr lang="en-US" dirty="0"/>
              <a:t>Unfunded accrued liability is long-term debt</a:t>
            </a:r>
          </a:p>
          <a:p>
            <a:r>
              <a:rPr lang="en-US" dirty="0"/>
              <a:t>Interest rate charged on UAL = Discount rate</a:t>
            </a:r>
          </a:p>
          <a:p>
            <a:pPr lvl="1"/>
            <a:endParaRPr lang="en-US" dirty="0"/>
          </a:p>
          <a:p>
            <a:endParaRPr lang="en-US" dirty="0"/>
          </a:p>
          <a:p>
            <a:endParaRPr lang="en-US" dirty="0"/>
          </a:p>
        </p:txBody>
      </p:sp>
      <p:sp>
        <p:nvSpPr>
          <p:cNvPr id="2" name="Title 1"/>
          <p:cNvSpPr>
            <a:spLocks noGrp="1"/>
          </p:cNvSpPr>
          <p:nvPr>
            <p:ph type="title"/>
          </p:nvPr>
        </p:nvSpPr>
        <p:spPr/>
        <p:txBody>
          <a:bodyPr>
            <a:normAutofit/>
          </a:bodyPr>
          <a:lstStyle/>
          <a:p>
            <a:r>
              <a:rPr lang="en-US" dirty="0"/>
              <a:t>Required Contribution is the Minimum Payment</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15</a:t>
            </a:fld>
            <a:endParaRPr lang="en-US" dirty="0"/>
          </a:p>
        </p:txBody>
      </p:sp>
    </p:spTree>
    <p:extLst>
      <p:ext uri="{BB962C8B-B14F-4D97-AF65-F5344CB8AC3E}">
        <p14:creationId xmlns:p14="http://schemas.microsoft.com/office/powerpoint/2010/main" val="2775045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360A33-2834-9C4C-BAB2-D67817A096CD}"/>
              </a:ext>
            </a:extLst>
          </p:cNvPr>
          <p:cNvSpPr>
            <a:spLocks noGrp="1"/>
          </p:cNvSpPr>
          <p:nvPr>
            <p:ph idx="1"/>
          </p:nvPr>
        </p:nvSpPr>
        <p:spPr/>
        <p:txBody>
          <a:bodyPr/>
          <a:lstStyle/>
          <a:p>
            <a:r>
              <a:rPr lang="en-US" dirty="0"/>
              <a:t>Basic Financial Principle – pay down most costly debt first </a:t>
            </a:r>
          </a:p>
          <a:p>
            <a:r>
              <a:rPr lang="en-US" dirty="0"/>
              <a:t>Government Finance Officers Association (GFOA)</a:t>
            </a:r>
          </a:p>
          <a:p>
            <a:pPr lvl="1"/>
            <a:r>
              <a:rPr lang="en-US" dirty="0"/>
              <a:t>Every agency should have a funding policy </a:t>
            </a:r>
          </a:p>
          <a:p>
            <a:pPr lvl="1"/>
            <a:r>
              <a:rPr lang="en-US" dirty="0"/>
              <a:t>Provide assurance that benefits will be funded equitably and sustainably</a:t>
            </a:r>
          </a:p>
          <a:p>
            <a:pPr lvl="1"/>
            <a:r>
              <a:rPr lang="en-US" dirty="0"/>
              <a:t>Handle UAL paydown in a systematic way </a:t>
            </a:r>
          </a:p>
          <a:p>
            <a:pPr lvl="1"/>
            <a:endParaRPr lang="en-US" dirty="0"/>
          </a:p>
          <a:p>
            <a:endParaRPr lang="en-US" dirty="0"/>
          </a:p>
          <a:p>
            <a:endParaRPr lang="en-US" dirty="0"/>
          </a:p>
        </p:txBody>
      </p:sp>
      <p:sp>
        <p:nvSpPr>
          <p:cNvPr id="2" name="Title 1"/>
          <p:cNvSpPr>
            <a:spLocks noGrp="1"/>
          </p:cNvSpPr>
          <p:nvPr>
            <p:ph type="title"/>
          </p:nvPr>
        </p:nvSpPr>
        <p:spPr/>
        <p:txBody>
          <a:bodyPr>
            <a:normAutofit/>
          </a:bodyPr>
          <a:lstStyle/>
          <a:p>
            <a:r>
              <a:rPr lang="en-US" dirty="0"/>
              <a:t>Principles of Paying Down Debt</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16</a:t>
            </a:fld>
            <a:endParaRPr lang="en-US" dirty="0"/>
          </a:p>
        </p:txBody>
      </p:sp>
    </p:spTree>
    <p:extLst>
      <p:ext uri="{BB962C8B-B14F-4D97-AF65-F5344CB8AC3E}">
        <p14:creationId xmlns:p14="http://schemas.microsoft.com/office/powerpoint/2010/main" val="2800354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Options for Accelerating the Funding of a Plan</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17</a:t>
            </a:fld>
            <a:endParaRPr lang="en-US" dirty="0"/>
          </a:p>
        </p:txBody>
      </p:sp>
      <p:sp>
        <p:nvSpPr>
          <p:cNvPr id="7" name="Content Placeholder 2">
            <a:extLst>
              <a:ext uri="{FF2B5EF4-FFF2-40B4-BE49-F238E27FC236}">
                <a16:creationId xmlns:a16="http://schemas.microsoft.com/office/drawing/2014/main" id="{BE9DDAA4-18BA-44DB-A8F1-881CBC12DC06}"/>
              </a:ext>
            </a:extLst>
          </p:cNvPr>
          <p:cNvSpPr txBox="1">
            <a:spLocks/>
          </p:cNvSpPr>
          <p:nvPr/>
        </p:nvSpPr>
        <p:spPr>
          <a:xfrm>
            <a:off x="2209800" y="2362200"/>
            <a:ext cx="2286000" cy="1371600"/>
          </a:xfrm>
          <a:prstGeom prst="rect">
            <a:avLst/>
          </a:prstGeom>
          <a:ln w="25400">
            <a:solidFill>
              <a:srgbClr val="77BEDD"/>
            </a:solidFill>
          </a:ln>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rgbClr val="0065A1"/>
                </a:solidFill>
              </a:rPr>
              <a:t>Ad Hoc</a:t>
            </a:r>
          </a:p>
          <a:p>
            <a:pPr marL="0" indent="0" algn="ctr">
              <a:buFont typeface="Arial" pitchFamily="34" charset="0"/>
              <a:buNone/>
            </a:pPr>
            <a:r>
              <a:rPr lang="en-US" sz="1600" dirty="0">
                <a:solidFill>
                  <a:srgbClr val="0065A1"/>
                </a:solidFill>
              </a:rPr>
              <a:t>Additional Discretionary Payments (ADPs) </a:t>
            </a:r>
          </a:p>
        </p:txBody>
      </p:sp>
      <p:sp>
        <p:nvSpPr>
          <p:cNvPr id="8" name="Content Placeholder 2">
            <a:extLst>
              <a:ext uri="{FF2B5EF4-FFF2-40B4-BE49-F238E27FC236}">
                <a16:creationId xmlns:a16="http://schemas.microsoft.com/office/drawing/2014/main" id="{F0445BB7-6DD5-41F2-86A4-5A3106283718}"/>
              </a:ext>
            </a:extLst>
          </p:cNvPr>
          <p:cNvSpPr txBox="1">
            <a:spLocks/>
          </p:cNvSpPr>
          <p:nvPr/>
        </p:nvSpPr>
        <p:spPr>
          <a:xfrm>
            <a:off x="5029200" y="2362200"/>
            <a:ext cx="2286000" cy="1371600"/>
          </a:xfrm>
          <a:prstGeom prst="rect">
            <a:avLst/>
          </a:prstGeom>
          <a:ln w="25400">
            <a:solidFill>
              <a:srgbClr val="77BEDD"/>
            </a:solidFill>
          </a:ln>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rgbClr val="0065A1"/>
                </a:solidFill>
              </a:rPr>
              <a:t>Fresh Start</a:t>
            </a:r>
          </a:p>
          <a:p>
            <a:pPr marL="0" indent="0" algn="ctr">
              <a:buFont typeface="Arial" pitchFamily="34" charset="0"/>
              <a:buNone/>
            </a:pPr>
            <a:r>
              <a:rPr lang="en-US" sz="1600" dirty="0">
                <a:solidFill>
                  <a:srgbClr val="0065A1"/>
                </a:solidFill>
              </a:rPr>
              <a:t>Full or partial</a:t>
            </a:r>
          </a:p>
        </p:txBody>
      </p:sp>
      <p:sp>
        <p:nvSpPr>
          <p:cNvPr id="9" name="Content Placeholder 2">
            <a:extLst>
              <a:ext uri="{FF2B5EF4-FFF2-40B4-BE49-F238E27FC236}">
                <a16:creationId xmlns:a16="http://schemas.microsoft.com/office/drawing/2014/main" id="{1981040D-68D6-4398-B18D-62896509915A}"/>
              </a:ext>
            </a:extLst>
          </p:cNvPr>
          <p:cNvSpPr txBox="1">
            <a:spLocks/>
          </p:cNvSpPr>
          <p:nvPr/>
        </p:nvSpPr>
        <p:spPr>
          <a:xfrm>
            <a:off x="7848600" y="2362200"/>
            <a:ext cx="2286000" cy="1371600"/>
          </a:xfrm>
          <a:prstGeom prst="rect">
            <a:avLst/>
          </a:prstGeom>
          <a:ln w="25400">
            <a:solidFill>
              <a:srgbClr val="77BEDD"/>
            </a:solidFill>
          </a:ln>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rgbClr val="0065A1"/>
                </a:solidFill>
              </a:rPr>
              <a:t>IRS Section 115 </a:t>
            </a:r>
            <a:br>
              <a:rPr lang="en-US" b="1" dirty="0">
                <a:solidFill>
                  <a:srgbClr val="0065A1"/>
                </a:solidFill>
              </a:rPr>
            </a:br>
            <a:r>
              <a:rPr lang="en-US" b="1" dirty="0">
                <a:solidFill>
                  <a:srgbClr val="0065A1"/>
                </a:solidFill>
              </a:rPr>
              <a:t>Trusts</a:t>
            </a:r>
          </a:p>
        </p:txBody>
      </p:sp>
    </p:spTree>
    <p:extLst>
      <p:ext uri="{BB962C8B-B14F-4D97-AF65-F5344CB8AC3E}">
        <p14:creationId xmlns:p14="http://schemas.microsoft.com/office/powerpoint/2010/main" val="3731848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360A33-2834-9C4C-BAB2-D67817A096CD}"/>
              </a:ext>
            </a:extLst>
          </p:cNvPr>
          <p:cNvSpPr>
            <a:spLocks noGrp="1"/>
          </p:cNvSpPr>
          <p:nvPr>
            <p:ph idx="1"/>
          </p:nvPr>
        </p:nvSpPr>
        <p:spPr/>
        <p:txBody>
          <a:bodyPr/>
          <a:lstStyle/>
          <a:p>
            <a:r>
              <a:rPr lang="en-US" dirty="0"/>
              <a:t>Saves money by reducing future interest payments</a:t>
            </a:r>
          </a:p>
          <a:p>
            <a:r>
              <a:rPr lang="en-US" dirty="0"/>
              <a:t>Ad hoc basis</a:t>
            </a:r>
          </a:p>
          <a:p>
            <a:r>
              <a:rPr lang="en-US" dirty="0"/>
              <a:t>Savings strategies</a:t>
            </a:r>
          </a:p>
          <a:p>
            <a:pPr lvl="1"/>
            <a:r>
              <a:rPr lang="en-US" dirty="0"/>
              <a:t>Short-term Savings : apply to shortest base</a:t>
            </a:r>
          </a:p>
          <a:p>
            <a:pPr lvl="1"/>
            <a:r>
              <a:rPr lang="en-US" dirty="0"/>
              <a:t>Long-term Savings : apply to longest base</a:t>
            </a:r>
          </a:p>
          <a:p>
            <a:r>
              <a:rPr lang="en-US" dirty="0"/>
              <a:t>Can be used to achieve contribution stability</a:t>
            </a:r>
          </a:p>
          <a:p>
            <a:r>
              <a:rPr lang="en-US" dirty="0"/>
              <a:t>If used in conjunction with agency’s funding policy ADPs can</a:t>
            </a:r>
          </a:p>
          <a:p>
            <a:pPr lvl="1"/>
            <a:r>
              <a:rPr lang="en-US" dirty="0"/>
              <a:t>Handle UAL paydown in a systematic way, and</a:t>
            </a:r>
          </a:p>
          <a:p>
            <a:pPr lvl="1"/>
            <a:r>
              <a:rPr lang="en-US" dirty="0"/>
              <a:t>Provide assurance that benefits will be funded equitably and sustainably</a:t>
            </a:r>
          </a:p>
          <a:p>
            <a:pPr lvl="1"/>
            <a:endParaRPr lang="en-US" dirty="0"/>
          </a:p>
          <a:p>
            <a:endParaRPr lang="en-US" dirty="0"/>
          </a:p>
          <a:p>
            <a:endParaRPr lang="en-US" dirty="0"/>
          </a:p>
        </p:txBody>
      </p:sp>
      <p:sp>
        <p:nvSpPr>
          <p:cNvPr id="2" name="Title 1"/>
          <p:cNvSpPr>
            <a:spLocks noGrp="1"/>
          </p:cNvSpPr>
          <p:nvPr>
            <p:ph type="title"/>
          </p:nvPr>
        </p:nvSpPr>
        <p:spPr/>
        <p:txBody>
          <a:bodyPr>
            <a:normAutofit/>
          </a:bodyPr>
          <a:lstStyle/>
          <a:p>
            <a:r>
              <a:rPr lang="en-US" dirty="0"/>
              <a:t>Additional Discretionary Payments (ADPs)</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18</a:t>
            </a:fld>
            <a:endParaRPr lang="en-US" dirty="0"/>
          </a:p>
        </p:txBody>
      </p:sp>
    </p:spTree>
    <p:extLst>
      <p:ext uri="{BB962C8B-B14F-4D97-AF65-F5344CB8AC3E}">
        <p14:creationId xmlns:p14="http://schemas.microsoft.com/office/powerpoint/2010/main" val="233455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ADPs in Practice</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19</a:t>
            </a:fld>
            <a:endParaRPr lang="en-US" dirty="0"/>
          </a:p>
        </p:txBody>
      </p:sp>
      <p:pic>
        <p:nvPicPr>
          <p:cNvPr id="7" name="Picture 6">
            <a:extLst>
              <a:ext uri="{FF2B5EF4-FFF2-40B4-BE49-F238E27FC236}">
                <a16:creationId xmlns:a16="http://schemas.microsoft.com/office/drawing/2014/main" id="{5EED1C3D-00E3-445D-A744-5436740F58FB}"/>
              </a:ext>
            </a:extLst>
          </p:cNvPr>
          <p:cNvPicPr>
            <a:picLocks noChangeAspect="1"/>
          </p:cNvPicPr>
          <p:nvPr/>
        </p:nvPicPr>
        <p:blipFill>
          <a:blip r:embed="rId3"/>
          <a:stretch>
            <a:fillRect/>
          </a:stretch>
        </p:blipFill>
        <p:spPr>
          <a:xfrm>
            <a:off x="2056917" y="1007595"/>
            <a:ext cx="8078165" cy="4842810"/>
          </a:xfrm>
          <a:prstGeom prst="rect">
            <a:avLst/>
          </a:prstGeom>
        </p:spPr>
      </p:pic>
    </p:spTree>
    <p:extLst>
      <p:ext uri="{BB962C8B-B14F-4D97-AF65-F5344CB8AC3E}">
        <p14:creationId xmlns:p14="http://schemas.microsoft.com/office/powerpoint/2010/main" val="90217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61054E-AB87-4FB9-B63E-6C8F203F5087}"/>
              </a:ext>
            </a:extLst>
          </p:cNvPr>
          <p:cNvSpPr txBox="1"/>
          <p:nvPr/>
        </p:nvSpPr>
        <p:spPr>
          <a:xfrm>
            <a:off x="2057400" y="2735182"/>
            <a:ext cx="9296400" cy="707886"/>
          </a:xfrm>
          <a:prstGeom prst="rect">
            <a:avLst/>
          </a:prstGeom>
          <a:noFill/>
        </p:spPr>
        <p:txBody>
          <a:bodyPr wrap="square" rtlCol="0">
            <a:spAutoFit/>
          </a:bodyPr>
          <a:lstStyle/>
          <a:p>
            <a:r>
              <a:rPr lang="en-US" sz="4000" dirty="0">
                <a:solidFill>
                  <a:schemeClr val="bg1"/>
                </a:solidFill>
                <a:latin typeface="Arial Narrow" panose="020B0606020202030204" pitchFamily="34" charset="0"/>
              </a:rPr>
              <a:t>Fundamental Concepts and Investments </a:t>
            </a:r>
          </a:p>
        </p:txBody>
      </p:sp>
    </p:spTree>
    <p:extLst>
      <p:ext uri="{BB962C8B-B14F-4D97-AF65-F5344CB8AC3E}">
        <p14:creationId xmlns:p14="http://schemas.microsoft.com/office/powerpoint/2010/main" val="653692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360A33-2834-9C4C-BAB2-D67817A096CD}"/>
              </a:ext>
            </a:extLst>
          </p:cNvPr>
          <p:cNvSpPr>
            <a:spLocks noGrp="1"/>
          </p:cNvSpPr>
          <p:nvPr>
            <p:ph idx="1"/>
          </p:nvPr>
        </p:nvSpPr>
        <p:spPr/>
        <p:txBody>
          <a:bodyPr/>
          <a:lstStyle/>
          <a:p>
            <a:r>
              <a:rPr lang="en-US" dirty="0"/>
              <a:t>Woodland – May 2018</a:t>
            </a:r>
          </a:p>
          <a:p>
            <a:r>
              <a:rPr lang="en-US" dirty="0"/>
              <a:t>Lodi – July 2018 and July 2019</a:t>
            </a:r>
          </a:p>
          <a:p>
            <a:r>
              <a:rPr lang="en-US" dirty="0"/>
              <a:t>Rocklin – 2016, 2017, 2018 and 2019</a:t>
            </a:r>
          </a:p>
          <a:p>
            <a:r>
              <a:rPr lang="en-US" dirty="0"/>
              <a:t>Yuba City – September 2018</a:t>
            </a:r>
          </a:p>
          <a:p>
            <a:pPr lvl="1"/>
            <a:endParaRPr lang="en-US" dirty="0"/>
          </a:p>
          <a:p>
            <a:endParaRPr lang="en-US" dirty="0"/>
          </a:p>
          <a:p>
            <a:endParaRPr lang="en-US" dirty="0"/>
          </a:p>
        </p:txBody>
      </p:sp>
      <p:sp>
        <p:nvSpPr>
          <p:cNvPr id="2" name="Title 1"/>
          <p:cNvSpPr>
            <a:spLocks noGrp="1"/>
          </p:cNvSpPr>
          <p:nvPr>
            <p:ph type="title"/>
          </p:nvPr>
        </p:nvSpPr>
        <p:spPr/>
        <p:txBody>
          <a:bodyPr>
            <a:normAutofit/>
          </a:bodyPr>
          <a:lstStyle/>
          <a:p>
            <a:r>
              <a:rPr lang="en-US" dirty="0"/>
              <a:t>ADPs in Practice (continued)</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20</a:t>
            </a:fld>
            <a:endParaRPr lang="en-US" dirty="0"/>
          </a:p>
        </p:txBody>
      </p:sp>
    </p:spTree>
    <p:extLst>
      <p:ext uri="{BB962C8B-B14F-4D97-AF65-F5344CB8AC3E}">
        <p14:creationId xmlns:p14="http://schemas.microsoft.com/office/powerpoint/2010/main" val="1496726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Schedule of Amortization Bases </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21</a:t>
            </a:fld>
            <a:endParaRPr lang="en-US" dirty="0"/>
          </a:p>
        </p:txBody>
      </p:sp>
      <p:pic>
        <p:nvPicPr>
          <p:cNvPr id="7" name="Picture 6">
            <a:extLst>
              <a:ext uri="{FF2B5EF4-FFF2-40B4-BE49-F238E27FC236}">
                <a16:creationId xmlns:a16="http://schemas.microsoft.com/office/drawing/2014/main" id="{F9D4F1FD-ACE0-4BF3-8477-D334A71CE303}"/>
              </a:ext>
            </a:extLst>
          </p:cNvPr>
          <p:cNvPicPr>
            <a:picLocks noChangeAspect="1"/>
          </p:cNvPicPr>
          <p:nvPr/>
        </p:nvPicPr>
        <p:blipFill>
          <a:blip r:embed="rId3"/>
          <a:stretch>
            <a:fillRect/>
          </a:stretch>
        </p:blipFill>
        <p:spPr>
          <a:xfrm>
            <a:off x="304800" y="1466850"/>
            <a:ext cx="11539354" cy="3943350"/>
          </a:xfrm>
          <a:prstGeom prst="rect">
            <a:avLst/>
          </a:prstGeom>
        </p:spPr>
      </p:pic>
      <p:sp>
        <p:nvSpPr>
          <p:cNvPr id="8" name="Oval 7">
            <a:extLst>
              <a:ext uri="{FF2B5EF4-FFF2-40B4-BE49-F238E27FC236}">
                <a16:creationId xmlns:a16="http://schemas.microsoft.com/office/drawing/2014/main" id="{529670BE-AD64-4214-B4B7-F8C52511FADC}"/>
              </a:ext>
            </a:extLst>
          </p:cNvPr>
          <p:cNvSpPr/>
          <p:nvPr/>
        </p:nvSpPr>
        <p:spPr>
          <a:xfrm>
            <a:off x="6829425" y="1981200"/>
            <a:ext cx="762000" cy="381000"/>
          </a:xfrm>
          <a:prstGeom prst="ellipse">
            <a:avLst/>
          </a:prstGeom>
          <a:noFill/>
          <a:ln w="31750">
            <a:solidFill>
              <a:srgbClr val="006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64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Miscellaneous UAL Balance before and after 2018 ADP</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22</a:t>
            </a:fld>
            <a:endParaRPr lang="en-US" dirty="0"/>
          </a:p>
        </p:txBody>
      </p:sp>
      <p:pic>
        <p:nvPicPr>
          <p:cNvPr id="3" name="Picture 2">
            <a:extLst>
              <a:ext uri="{FF2B5EF4-FFF2-40B4-BE49-F238E27FC236}">
                <a16:creationId xmlns:a16="http://schemas.microsoft.com/office/drawing/2014/main" id="{5D3A12A1-CD39-4D53-BC0A-7F79E13B418D}"/>
              </a:ext>
            </a:extLst>
          </p:cNvPr>
          <p:cNvPicPr>
            <a:picLocks noChangeAspect="1"/>
          </p:cNvPicPr>
          <p:nvPr/>
        </p:nvPicPr>
        <p:blipFill>
          <a:blip r:embed="rId3"/>
          <a:stretch>
            <a:fillRect/>
          </a:stretch>
        </p:blipFill>
        <p:spPr>
          <a:xfrm>
            <a:off x="1695450" y="904875"/>
            <a:ext cx="8801100" cy="5048250"/>
          </a:xfrm>
          <a:prstGeom prst="rect">
            <a:avLst/>
          </a:prstGeom>
        </p:spPr>
      </p:pic>
    </p:spTree>
    <p:extLst>
      <p:ext uri="{BB962C8B-B14F-4D97-AF65-F5344CB8AC3E}">
        <p14:creationId xmlns:p14="http://schemas.microsoft.com/office/powerpoint/2010/main" val="2445224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92" y="152400"/>
            <a:ext cx="10925908" cy="609600"/>
          </a:xfrm>
        </p:spPr>
        <p:txBody>
          <a:bodyPr>
            <a:normAutofit/>
          </a:bodyPr>
          <a:lstStyle/>
          <a:p>
            <a:r>
              <a:rPr lang="en-US" dirty="0"/>
              <a:t>Miscellaneous UAL Annual Payments before and after ADP</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23</a:t>
            </a:fld>
            <a:endParaRPr lang="en-US" dirty="0"/>
          </a:p>
        </p:txBody>
      </p:sp>
      <p:pic>
        <p:nvPicPr>
          <p:cNvPr id="7" name="Picture 6">
            <a:extLst>
              <a:ext uri="{FF2B5EF4-FFF2-40B4-BE49-F238E27FC236}">
                <a16:creationId xmlns:a16="http://schemas.microsoft.com/office/drawing/2014/main" id="{1D29AC81-E07B-4B7D-B8D9-E811EF6C1107}"/>
              </a:ext>
            </a:extLst>
          </p:cNvPr>
          <p:cNvPicPr>
            <a:picLocks noChangeAspect="1"/>
          </p:cNvPicPr>
          <p:nvPr/>
        </p:nvPicPr>
        <p:blipFill>
          <a:blip r:embed="rId3"/>
          <a:stretch>
            <a:fillRect/>
          </a:stretch>
        </p:blipFill>
        <p:spPr>
          <a:xfrm>
            <a:off x="1695450" y="904875"/>
            <a:ext cx="8801100" cy="5048250"/>
          </a:xfrm>
          <a:prstGeom prst="rect">
            <a:avLst/>
          </a:prstGeom>
        </p:spPr>
      </p:pic>
    </p:spTree>
    <p:extLst>
      <p:ext uri="{BB962C8B-B14F-4D97-AF65-F5344CB8AC3E}">
        <p14:creationId xmlns:p14="http://schemas.microsoft.com/office/powerpoint/2010/main" val="790625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Combined Yuba City Projected UAL Balance</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24</a:t>
            </a:fld>
            <a:endParaRPr lang="en-US" dirty="0"/>
          </a:p>
        </p:txBody>
      </p:sp>
      <p:pic>
        <p:nvPicPr>
          <p:cNvPr id="7" name="Picture 6">
            <a:extLst>
              <a:ext uri="{FF2B5EF4-FFF2-40B4-BE49-F238E27FC236}">
                <a16:creationId xmlns:a16="http://schemas.microsoft.com/office/drawing/2014/main" id="{3F0CC71F-FFD1-4D76-AFC6-C49EEDB65F1B}"/>
              </a:ext>
            </a:extLst>
          </p:cNvPr>
          <p:cNvPicPr>
            <a:picLocks noChangeAspect="1"/>
          </p:cNvPicPr>
          <p:nvPr/>
        </p:nvPicPr>
        <p:blipFill>
          <a:blip r:embed="rId3"/>
          <a:stretch>
            <a:fillRect/>
          </a:stretch>
        </p:blipFill>
        <p:spPr>
          <a:xfrm>
            <a:off x="1695450" y="904875"/>
            <a:ext cx="8801100" cy="5048250"/>
          </a:xfrm>
          <a:prstGeom prst="rect">
            <a:avLst/>
          </a:prstGeom>
        </p:spPr>
      </p:pic>
    </p:spTree>
    <p:extLst>
      <p:ext uri="{BB962C8B-B14F-4D97-AF65-F5344CB8AC3E}">
        <p14:creationId xmlns:p14="http://schemas.microsoft.com/office/powerpoint/2010/main" val="1403591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Combined Yuba City Projected UAL Payments</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25</a:t>
            </a:fld>
            <a:endParaRPr lang="en-US" dirty="0"/>
          </a:p>
        </p:txBody>
      </p:sp>
      <p:pic>
        <p:nvPicPr>
          <p:cNvPr id="3" name="Picture 2">
            <a:extLst>
              <a:ext uri="{FF2B5EF4-FFF2-40B4-BE49-F238E27FC236}">
                <a16:creationId xmlns:a16="http://schemas.microsoft.com/office/drawing/2014/main" id="{57CBD8CA-C246-4C5B-9236-B224D2450112}"/>
              </a:ext>
            </a:extLst>
          </p:cNvPr>
          <p:cNvPicPr>
            <a:picLocks noChangeAspect="1"/>
          </p:cNvPicPr>
          <p:nvPr/>
        </p:nvPicPr>
        <p:blipFill>
          <a:blip r:embed="rId3"/>
          <a:stretch>
            <a:fillRect/>
          </a:stretch>
        </p:blipFill>
        <p:spPr>
          <a:xfrm>
            <a:off x="1695450" y="904875"/>
            <a:ext cx="8801100" cy="5048250"/>
          </a:xfrm>
          <a:prstGeom prst="rect">
            <a:avLst/>
          </a:prstGeom>
        </p:spPr>
      </p:pic>
    </p:spTree>
    <p:extLst>
      <p:ext uri="{BB962C8B-B14F-4D97-AF65-F5344CB8AC3E}">
        <p14:creationId xmlns:p14="http://schemas.microsoft.com/office/powerpoint/2010/main" val="1776514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Alternate Yuba City Projected UAL Balance</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26</a:t>
            </a:fld>
            <a:endParaRPr lang="en-US" dirty="0"/>
          </a:p>
        </p:txBody>
      </p:sp>
      <p:pic>
        <p:nvPicPr>
          <p:cNvPr id="3" name="Picture 2">
            <a:extLst>
              <a:ext uri="{FF2B5EF4-FFF2-40B4-BE49-F238E27FC236}">
                <a16:creationId xmlns:a16="http://schemas.microsoft.com/office/drawing/2014/main" id="{543B7563-CFF3-4FB1-BF28-700C058D509C}"/>
              </a:ext>
            </a:extLst>
          </p:cNvPr>
          <p:cNvPicPr>
            <a:picLocks noChangeAspect="1"/>
          </p:cNvPicPr>
          <p:nvPr/>
        </p:nvPicPr>
        <p:blipFill>
          <a:blip r:embed="rId3"/>
          <a:stretch>
            <a:fillRect/>
          </a:stretch>
        </p:blipFill>
        <p:spPr>
          <a:xfrm>
            <a:off x="1695450" y="904875"/>
            <a:ext cx="8801100" cy="5048250"/>
          </a:xfrm>
          <a:prstGeom prst="rect">
            <a:avLst/>
          </a:prstGeom>
        </p:spPr>
      </p:pic>
    </p:spTree>
    <p:extLst>
      <p:ext uri="{BB962C8B-B14F-4D97-AF65-F5344CB8AC3E}">
        <p14:creationId xmlns:p14="http://schemas.microsoft.com/office/powerpoint/2010/main" val="251375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Alternate Yuba City Projected UAL Payments</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27</a:t>
            </a:fld>
            <a:endParaRPr lang="en-US" dirty="0"/>
          </a:p>
        </p:txBody>
      </p:sp>
      <p:pic>
        <p:nvPicPr>
          <p:cNvPr id="6" name="Picture 5">
            <a:extLst>
              <a:ext uri="{FF2B5EF4-FFF2-40B4-BE49-F238E27FC236}">
                <a16:creationId xmlns:a16="http://schemas.microsoft.com/office/drawing/2014/main" id="{A69F1972-A463-4ECE-BF02-946404E6AEEE}"/>
              </a:ext>
            </a:extLst>
          </p:cNvPr>
          <p:cNvPicPr>
            <a:picLocks noChangeAspect="1"/>
          </p:cNvPicPr>
          <p:nvPr/>
        </p:nvPicPr>
        <p:blipFill>
          <a:blip r:embed="rId3"/>
          <a:stretch>
            <a:fillRect/>
          </a:stretch>
        </p:blipFill>
        <p:spPr>
          <a:xfrm>
            <a:off x="1695450" y="904875"/>
            <a:ext cx="8801100" cy="5048250"/>
          </a:xfrm>
          <a:prstGeom prst="rect">
            <a:avLst/>
          </a:prstGeom>
        </p:spPr>
      </p:pic>
    </p:spTree>
    <p:extLst>
      <p:ext uri="{BB962C8B-B14F-4D97-AF65-F5344CB8AC3E}">
        <p14:creationId xmlns:p14="http://schemas.microsoft.com/office/powerpoint/2010/main" val="119765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360A33-2834-9C4C-BAB2-D67817A096CD}"/>
              </a:ext>
            </a:extLst>
          </p:cNvPr>
          <p:cNvSpPr>
            <a:spLocks noGrp="1"/>
          </p:cNvSpPr>
          <p:nvPr>
            <p:ph idx="1"/>
          </p:nvPr>
        </p:nvSpPr>
        <p:spPr/>
        <p:txBody>
          <a:bodyPr/>
          <a:lstStyle/>
          <a:p>
            <a:pPr lvl="1"/>
            <a:r>
              <a:rPr lang="en-US" dirty="0"/>
              <a:t>ADPs allow maximum flexibility</a:t>
            </a:r>
          </a:p>
          <a:p>
            <a:pPr lvl="1"/>
            <a:r>
              <a:rPr lang="en-US" dirty="0"/>
              <a:t>Agency can budget for any payment structure</a:t>
            </a:r>
          </a:p>
          <a:p>
            <a:pPr lvl="2"/>
            <a:r>
              <a:rPr lang="en-US" dirty="0"/>
              <a:t>Level annual payments</a:t>
            </a:r>
          </a:p>
          <a:p>
            <a:pPr lvl="2"/>
            <a:r>
              <a:rPr lang="en-US" dirty="0"/>
              <a:t>Gradually increasing payments</a:t>
            </a:r>
          </a:p>
          <a:p>
            <a:pPr lvl="2"/>
            <a:r>
              <a:rPr lang="en-US" dirty="0"/>
              <a:t>Gradually </a:t>
            </a:r>
            <a:r>
              <a:rPr lang="en-US"/>
              <a:t>decreasing payments</a:t>
            </a:r>
            <a:endParaRPr lang="en-US" dirty="0"/>
          </a:p>
          <a:p>
            <a:pPr lvl="1"/>
            <a:r>
              <a:rPr lang="en-US" dirty="0"/>
              <a:t>Agency can target full funding date</a:t>
            </a:r>
          </a:p>
          <a:p>
            <a:endParaRPr lang="en-US" dirty="0"/>
          </a:p>
          <a:p>
            <a:endParaRPr lang="en-US" dirty="0"/>
          </a:p>
        </p:txBody>
      </p:sp>
      <p:sp>
        <p:nvSpPr>
          <p:cNvPr id="2" name="Title 1"/>
          <p:cNvSpPr>
            <a:spLocks noGrp="1"/>
          </p:cNvSpPr>
          <p:nvPr>
            <p:ph type="title"/>
          </p:nvPr>
        </p:nvSpPr>
        <p:spPr/>
        <p:txBody>
          <a:bodyPr>
            <a:normAutofit/>
          </a:bodyPr>
          <a:lstStyle/>
          <a:p>
            <a:r>
              <a:rPr lang="en-US" dirty="0"/>
              <a:t>Alternate Funding Policies</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28</a:t>
            </a:fld>
            <a:endParaRPr lang="en-US" dirty="0"/>
          </a:p>
        </p:txBody>
      </p:sp>
    </p:spTree>
    <p:extLst>
      <p:ext uri="{BB962C8B-B14F-4D97-AF65-F5344CB8AC3E}">
        <p14:creationId xmlns:p14="http://schemas.microsoft.com/office/powerpoint/2010/main" val="1065742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360A33-2834-9C4C-BAB2-D67817A096CD}"/>
              </a:ext>
            </a:extLst>
          </p:cNvPr>
          <p:cNvSpPr>
            <a:spLocks noGrp="1"/>
          </p:cNvSpPr>
          <p:nvPr>
            <p:ph idx="1"/>
          </p:nvPr>
        </p:nvSpPr>
        <p:spPr>
          <a:xfrm>
            <a:off x="656492" y="1433147"/>
            <a:ext cx="10849708" cy="4633546"/>
          </a:xfrm>
        </p:spPr>
        <p:txBody>
          <a:bodyPr/>
          <a:lstStyle/>
          <a:p>
            <a:pPr lvl="1"/>
            <a:r>
              <a:rPr lang="en-US" dirty="0"/>
              <a:t>Provides assurance that benefits will be funded equitably and sustainably</a:t>
            </a:r>
          </a:p>
          <a:p>
            <a:pPr lvl="1"/>
            <a:r>
              <a:rPr lang="en-US" dirty="0"/>
              <a:t>Handles UAL paydown in a systematic way </a:t>
            </a:r>
          </a:p>
          <a:p>
            <a:pPr lvl="1"/>
            <a:r>
              <a:rPr lang="en-US" dirty="0"/>
              <a:t>Allows agency to budget contributions years in advance</a:t>
            </a:r>
          </a:p>
          <a:p>
            <a:pPr lvl="1"/>
            <a:r>
              <a:rPr lang="en-US" dirty="0"/>
              <a:t>Actuarial experience or assumption changes less likely to trigger contribution increases</a:t>
            </a:r>
          </a:p>
          <a:p>
            <a:pPr lvl="1"/>
            <a:r>
              <a:rPr lang="en-US" dirty="0"/>
              <a:t>Significant savings are possible</a:t>
            </a:r>
          </a:p>
          <a:p>
            <a:pPr lvl="2"/>
            <a:endParaRPr lang="en-US" dirty="0"/>
          </a:p>
          <a:p>
            <a:pPr lvl="1"/>
            <a:endParaRPr lang="en-US" dirty="0"/>
          </a:p>
          <a:p>
            <a:endParaRPr lang="en-US" dirty="0"/>
          </a:p>
          <a:p>
            <a:endParaRPr lang="en-US" dirty="0"/>
          </a:p>
        </p:txBody>
      </p:sp>
      <p:sp>
        <p:nvSpPr>
          <p:cNvPr id="2" name="Title 1"/>
          <p:cNvSpPr>
            <a:spLocks noGrp="1"/>
          </p:cNvSpPr>
          <p:nvPr>
            <p:ph type="title"/>
          </p:nvPr>
        </p:nvSpPr>
        <p:spPr/>
        <p:txBody>
          <a:bodyPr>
            <a:normAutofit/>
          </a:bodyPr>
          <a:lstStyle/>
          <a:p>
            <a:r>
              <a:rPr lang="en-US" dirty="0"/>
              <a:t>Advantages to Establishing a Funding Policy</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29</a:t>
            </a:fld>
            <a:endParaRPr lang="en-US" dirty="0"/>
          </a:p>
        </p:txBody>
      </p:sp>
    </p:spTree>
    <p:extLst>
      <p:ext uri="{BB962C8B-B14F-4D97-AF65-F5344CB8AC3E}">
        <p14:creationId xmlns:p14="http://schemas.microsoft.com/office/powerpoint/2010/main" val="4262291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818D4D-D603-4914-9A06-A5F82EC079A4}"/>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17463D-2C4D-4135-B1A4-5F9CC02FBE77}"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4" name="Title 3"/>
          <p:cNvSpPr>
            <a:spLocks noGrp="1"/>
          </p:cNvSpPr>
          <p:nvPr>
            <p:ph type="title"/>
          </p:nvPr>
        </p:nvSpPr>
        <p:spPr/>
        <p:txBody>
          <a:bodyPr>
            <a:normAutofit/>
          </a:bodyPr>
          <a:lstStyle/>
          <a:p>
            <a:r>
              <a:rPr lang="en-US" dirty="0"/>
              <a:t>CalPERS Membership</a:t>
            </a:r>
          </a:p>
        </p:txBody>
      </p:sp>
      <p:sp>
        <p:nvSpPr>
          <p:cNvPr id="13" name="TextBox 1">
            <a:extLst>
              <a:ext uri="{FF2B5EF4-FFF2-40B4-BE49-F238E27FC236}">
                <a16:creationId xmlns:a16="http://schemas.microsoft.com/office/drawing/2014/main" id="{61D78308-AE77-42F1-B6BA-70CCA1D190A3}"/>
              </a:ext>
            </a:extLst>
          </p:cNvPr>
          <p:cNvSpPr txBox="1"/>
          <p:nvPr/>
        </p:nvSpPr>
        <p:spPr>
          <a:xfrm>
            <a:off x="7162800" y="1447800"/>
            <a:ext cx="990600" cy="609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65A1"/>
              </a:solidFill>
              <a:effectLst/>
              <a:uLnTx/>
              <a:uFillTx/>
              <a:latin typeface="Arial Narrow" charset="0"/>
              <a:ea typeface="Arial Narrow" charset="0"/>
              <a:cs typeface="Arial Narrow" charset="0"/>
            </a:endParaRPr>
          </a:p>
        </p:txBody>
      </p:sp>
      <p:pic>
        <p:nvPicPr>
          <p:cNvPr id="17" name="Picture 16">
            <a:extLst>
              <a:ext uri="{FF2B5EF4-FFF2-40B4-BE49-F238E27FC236}">
                <a16:creationId xmlns:a16="http://schemas.microsoft.com/office/drawing/2014/main" id="{4515E3AF-2A95-48DB-8D36-F99A52574991}"/>
              </a:ext>
            </a:extLst>
          </p:cNvPr>
          <p:cNvPicPr>
            <a:picLocks noChangeAspect="1"/>
          </p:cNvPicPr>
          <p:nvPr/>
        </p:nvPicPr>
        <p:blipFill rotWithShape="1">
          <a:blip r:embed="rId3"/>
          <a:srcRect l="12030" r="5531"/>
          <a:stretch/>
        </p:blipFill>
        <p:spPr>
          <a:xfrm>
            <a:off x="2564296" y="1034636"/>
            <a:ext cx="4419600" cy="4788727"/>
          </a:xfrm>
          <a:prstGeom prst="rect">
            <a:avLst/>
          </a:prstGeom>
        </p:spPr>
      </p:pic>
      <p:sp>
        <p:nvSpPr>
          <p:cNvPr id="18" name="TextBox 17">
            <a:extLst>
              <a:ext uri="{FF2B5EF4-FFF2-40B4-BE49-F238E27FC236}">
                <a16:creationId xmlns:a16="http://schemas.microsoft.com/office/drawing/2014/main" id="{FC0B0893-870B-4DB0-87A1-B6C0428823AB}"/>
              </a:ext>
            </a:extLst>
          </p:cNvPr>
          <p:cNvSpPr txBox="1"/>
          <p:nvPr/>
        </p:nvSpPr>
        <p:spPr>
          <a:xfrm>
            <a:off x="3403397" y="2561284"/>
            <a:ext cx="2642004" cy="1118255"/>
          </a:xfrm>
          <a:prstGeom prst="rect">
            <a:avLst/>
          </a:prstGeom>
          <a:noFill/>
        </p:spPr>
        <p:txBody>
          <a:bodyPr wrap="square">
            <a:spAutoFit/>
          </a:bodyPr>
          <a:lstStyle/>
          <a:p>
            <a:pPr marL="0" marR="0" lvl="0" indent="0" algn="ctr" defTabSz="914400" rtl="0" eaLnBrk="1" fontAlgn="base" latinLnBrk="0" hangingPunct="1">
              <a:lnSpc>
                <a:spcPts val="402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E7E6E6">
                    <a:lumMod val="50000"/>
                  </a:srgbClr>
                </a:solidFill>
                <a:effectLst/>
                <a:uLnTx/>
                <a:uFillTx/>
                <a:latin typeface="Arial Narrow"/>
                <a:ea typeface="Geneva" charset="-128"/>
                <a:cs typeface="Arial Narrow"/>
              </a:rPr>
              <a:t>1.9 million</a:t>
            </a:r>
          </a:p>
          <a:p>
            <a:pPr marL="0" marR="0" lvl="0" indent="0" algn="ctr" defTabSz="914400" rtl="0" eaLnBrk="1" fontAlgn="base" latinLnBrk="0" hangingPunct="1">
              <a:lnSpc>
                <a:spcPts val="402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E7E6E6">
                    <a:lumMod val="50000"/>
                  </a:srgbClr>
                </a:solidFill>
                <a:effectLst/>
                <a:uLnTx/>
                <a:uFillTx/>
                <a:latin typeface="Arial Narrow"/>
                <a:ea typeface="Geneva" charset="-128"/>
                <a:cs typeface="Arial Narrow"/>
              </a:rPr>
              <a:t>members</a:t>
            </a:r>
          </a:p>
        </p:txBody>
      </p:sp>
      <p:cxnSp>
        <p:nvCxnSpPr>
          <p:cNvPr id="19" name="Straight Connector 18">
            <a:extLst>
              <a:ext uri="{FF2B5EF4-FFF2-40B4-BE49-F238E27FC236}">
                <a16:creationId xmlns:a16="http://schemas.microsoft.com/office/drawing/2014/main" id="{0059F89F-F187-4100-B23D-F14904F0A12F}"/>
              </a:ext>
            </a:extLst>
          </p:cNvPr>
          <p:cNvCxnSpPr>
            <a:cxnSpLocks/>
          </p:cNvCxnSpPr>
          <p:nvPr/>
        </p:nvCxnSpPr>
        <p:spPr>
          <a:xfrm>
            <a:off x="5257800" y="1828800"/>
            <a:ext cx="1752600" cy="0"/>
          </a:xfrm>
          <a:prstGeom prst="line">
            <a:avLst/>
          </a:prstGeom>
          <a:ln w="9525" cap="rnd">
            <a:solidFill>
              <a:schemeClr val="tx2">
                <a:lumMod val="75000"/>
              </a:schemeClr>
            </a:solidFill>
            <a:round/>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5DBC42-F8C2-404D-B240-84976996425C}"/>
              </a:ext>
            </a:extLst>
          </p:cNvPr>
          <p:cNvCxnSpPr>
            <a:cxnSpLocks/>
          </p:cNvCxnSpPr>
          <p:nvPr/>
        </p:nvCxnSpPr>
        <p:spPr>
          <a:xfrm>
            <a:off x="6400800" y="3352800"/>
            <a:ext cx="583096" cy="0"/>
          </a:xfrm>
          <a:prstGeom prst="line">
            <a:avLst/>
          </a:prstGeom>
          <a:ln w="9525" cap="rnd">
            <a:solidFill>
              <a:schemeClr val="tx2">
                <a:lumMod val="75000"/>
              </a:schemeClr>
            </a:solidFill>
            <a:round/>
            <a:tailEnd type="oval" w="sm" len="sm"/>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D50405F-24EE-4311-8990-9EAB620EAFDB}"/>
              </a:ext>
            </a:extLst>
          </p:cNvPr>
          <p:cNvCxnSpPr>
            <a:cxnSpLocks/>
          </p:cNvCxnSpPr>
          <p:nvPr/>
        </p:nvCxnSpPr>
        <p:spPr>
          <a:xfrm>
            <a:off x="5257800" y="4953000"/>
            <a:ext cx="1742661" cy="0"/>
          </a:xfrm>
          <a:prstGeom prst="line">
            <a:avLst/>
          </a:prstGeom>
          <a:ln w="9525" cap="rnd">
            <a:solidFill>
              <a:schemeClr val="tx2">
                <a:lumMod val="75000"/>
              </a:schemeClr>
            </a:solidFill>
            <a:round/>
            <a:tailEnd type="oval" w="sm" len="sm"/>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A8933C6-F761-478E-AE32-BDBDA8E95DDE}"/>
              </a:ext>
            </a:extLst>
          </p:cNvPr>
          <p:cNvSpPr txBox="1"/>
          <p:nvPr/>
        </p:nvSpPr>
        <p:spPr>
          <a:xfrm>
            <a:off x="7162800" y="1981200"/>
            <a:ext cx="159526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Narrow"/>
                <a:ea typeface="ＭＳ Ｐゴシック" pitchFamily="34" charset="-128"/>
                <a:cs typeface="Arial Narrow"/>
              </a:rPr>
              <a:t>School members</a:t>
            </a:r>
          </a:p>
        </p:txBody>
      </p:sp>
      <p:sp>
        <p:nvSpPr>
          <p:cNvPr id="23" name="TextBox 22">
            <a:extLst>
              <a:ext uri="{FF2B5EF4-FFF2-40B4-BE49-F238E27FC236}">
                <a16:creationId xmlns:a16="http://schemas.microsoft.com/office/drawing/2014/main" id="{BE005E7B-7C5B-4812-984E-F6469F99A96F}"/>
              </a:ext>
            </a:extLst>
          </p:cNvPr>
          <p:cNvSpPr txBox="1"/>
          <p:nvPr/>
        </p:nvSpPr>
        <p:spPr>
          <a:xfrm>
            <a:off x="7162800" y="3581400"/>
            <a:ext cx="24384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Narrow"/>
                <a:ea typeface="ＭＳ Ｐゴシック" pitchFamily="34" charset="-128"/>
                <a:cs typeface="Arial Narrow"/>
              </a:rPr>
              <a:t>Public Agency members</a:t>
            </a:r>
          </a:p>
        </p:txBody>
      </p:sp>
      <p:sp>
        <p:nvSpPr>
          <p:cNvPr id="24" name="TextBox 23">
            <a:extLst>
              <a:ext uri="{FF2B5EF4-FFF2-40B4-BE49-F238E27FC236}">
                <a16:creationId xmlns:a16="http://schemas.microsoft.com/office/drawing/2014/main" id="{8892FC41-FBA3-429A-BE5B-E8BB8299FFA2}"/>
              </a:ext>
            </a:extLst>
          </p:cNvPr>
          <p:cNvSpPr txBox="1"/>
          <p:nvPr/>
        </p:nvSpPr>
        <p:spPr>
          <a:xfrm>
            <a:off x="7162800" y="5181600"/>
            <a:ext cx="16764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Narrow"/>
                <a:ea typeface="ＭＳ Ｐゴシック" pitchFamily="34" charset="-128"/>
                <a:cs typeface="Arial Narrow"/>
              </a:rPr>
              <a:t>State members</a:t>
            </a:r>
          </a:p>
        </p:txBody>
      </p:sp>
      <p:sp>
        <p:nvSpPr>
          <p:cNvPr id="25" name="TextBox 1">
            <a:extLst>
              <a:ext uri="{FF2B5EF4-FFF2-40B4-BE49-F238E27FC236}">
                <a16:creationId xmlns:a16="http://schemas.microsoft.com/office/drawing/2014/main" id="{D4FADF00-7B2C-45EF-B413-541662708CAA}"/>
              </a:ext>
            </a:extLst>
          </p:cNvPr>
          <p:cNvSpPr txBox="1"/>
          <p:nvPr/>
        </p:nvSpPr>
        <p:spPr>
          <a:xfrm>
            <a:off x="7162800" y="1447800"/>
            <a:ext cx="990600" cy="609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50" normalizeH="0" baseline="0" noProof="0" dirty="0">
                <a:ln>
                  <a:noFill/>
                </a:ln>
                <a:solidFill>
                  <a:srgbClr val="0065A1"/>
                </a:solidFill>
                <a:effectLst/>
                <a:uLnTx/>
                <a:uFillTx/>
                <a:latin typeface="Arial Narrow" panose="020B0604020202020204" pitchFamily="34" charset="0"/>
                <a:ea typeface="Arial Narrow" charset="0"/>
                <a:cs typeface="Arial Narrow" panose="020B0604020202020204" pitchFamily="34" charset="0"/>
              </a:rPr>
              <a:t>38</a:t>
            </a:r>
            <a:r>
              <a:rPr kumimoji="0" lang="en-US" sz="3200" b="0" i="0" u="none" strike="noStrike" kern="1200" cap="none" spc="0" normalizeH="0" baseline="0" noProof="0" dirty="0">
                <a:ln>
                  <a:noFill/>
                </a:ln>
                <a:solidFill>
                  <a:srgbClr val="0065A1"/>
                </a:solidFill>
                <a:effectLst/>
                <a:uLnTx/>
                <a:uFillTx/>
                <a:latin typeface="Arial Narrow" charset="0"/>
                <a:ea typeface="Arial Narrow" charset="0"/>
                <a:cs typeface="Arial Narrow" charset="0"/>
              </a:rPr>
              <a:t>%</a:t>
            </a:r>
          </a:p>
        </p:txBody>
      </p:sp>
      <p:sp>
        <p:nvSpPr>
          <p:cNvPr id="26" name="TextBox 1">
            <a:extLst>
              <a:ext uri="{FF2B5EF4-FFF2-40B4-BE49-F238E27FC236}">
                <a16:creationId xmlns:a16="http://schemas.microsoft.com/office/drawing/2014/main" id="{76F78C13-9317-4717-A316-9F626985BDF5}"/>
              </a:ext>
            </a:extLst>
          </p:cNvPr>
          <p:cNvSpPr txBox="1"/>
          <p:nvPr/>
        </p:nvSpPr>
        <p:spPr>
          <a:xfrm>
            <a:off x="7162800" y="3048000"/>
            <a:ext cx="990600" cy="838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50" normalizeH="0" baseline="0" noProof="0" dirty="0">
                <a:ln>
                  <a:noFill/>
                </a:ln>
                <a:solidFill>
                  <a:srgbClr val="0065A1"/>
                </a:solidFill>
                <a:effectLst/>
                <a:uLnTx/>
                <a:uFillTx/>
                <a:latin typeface="Arial Narrow" charset="0"/>
                <a:ea typeface="Arial Narrow" charset="0"/>
                <a:cs typeface="Arial Narrow" charset="0"/>
              </a:rPr>
              <a:t>31</a:t>
            </a:r>
            <a:r>
              <a:rPr kumimoji="0" lang="en-US" sz="3200" b="0" i="0" u="none" strike="noStrike" kern="1200" cap="none" spc="0" normalizeH="0" baseline="0" noProof="0" dirty="0">
                <a:ln>
                  <a:noFill/>
                </a:ln>
                <a:solidFill>
                  <a:srgbClr val="0065A1"/>
                </a:solidFill>
                <a:effectLst/>
                <a:uLnTx/>
                <a:uFillTx/>
                <a:latin typeface="Arial Narrow" charset="0"/>
                <a:ea typeface="Arial Narrow" charset="0"/>
                <a:cs typeface="Arial Narrow" charset="0"/>
              </a:rPr>
              <a:t>%</a:t>
            </a:r>
          </a:p>
        </p:txBody>
      </p:sp>
      <p:sp>
        <p:nvSpPr>
          <p:cNvPr id="27" name="TextBox 1">
            <a:extLst>
              <a:ext uri="{FF2B5EF4-FFF2-40B4-BE49-F238E27FC236}">
                <a16:creationId xmlns:a16="http://schemas.microsoft.com/office/drawing/2014/main" id="{F63E936F-9DBF-4C92-B1F6-F19CEA6EC6C3}"/>
              </a:ext>
            </a:extLst>
          </p:cNvPr>
          <p:cNvSpPr txBox="1"/>
          <p:nvPr/>
        </p:nvSpPr>
        <p:spPr>
          <a:xfrm>
            <a:off x="7162800" y="4648200"/>
            <a:ext cx="990600" cy="609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150" normalizeH="0" baseline="0" noProof="0" dirty="0">
                <a:ln>
                  <a:noFill/>
                </a:ln>
                <a:solidFill>
                  <a:srgbClr val="0065A1"/>
                </a:solidFill>
                <a:effectLst/>
                <a:uLnTx/>
                <a:uFillTx/>
                <a:latin typeface="Arial Narrow" charset="0"/>
                <a:ea typeface="Arial Narrow" charset="0"/>
                <a:cs typeface="Arial Narrow" charset="0"/>
              </a:rPr>
              <a:t>31</a:t>
            </a:r>
            <a:r>
              <a:rPr kumimoji="0" lang="en-US" sz="3200" b="0" i="0" u="none" strike="noStrike" kern="1200" cap="none" spc="0" normalizeH="0" baseline="0" noProof="0" dirty="0">
                <a:ln>
                  <a:noFill/>
                </a:ln>
                <a:solidFill>
                  <a:srgbClr val="0065A1"/>
                </a:solidFill>
                <a:effectLst/>
                <a:uLnTx/>
                <a:uFillTx/>
                <a:latin typeface="Arial Narrow" charset="0"/>
                <a:ea typeface="Arial Narrow" charset="0"/>
                <a:cs typeface="Arial Narrow" charset="0"/>
              </a:rPr>
              <a:t>%</a:t>
            </a:r>
          </a:p>
        </p:txBody>
      </p:sp>
      <p:pic>
        <p:nvPicPr>
          <p:cNvPr id="28" name="Picture 27">
            <a:extLst>
              <a:ext uri="{FF2B5EF4-FFF2-40B4-BE49-F238E27FC236}">
                <a16:creationId xmlns:a16="http://schemas.microsoft.com/office/drawing/2014/main" id="{753808E2-27E2-48F7-9375-FBA632FE8DCF}"/>
              </a:ext>
            </a:extLst>
          </p:cNvPr>
          <p:cNvPicPr>
            <a:picLocks noChangeAspect="1"/>
          </p:cNvPicPr>
          <p:nvPr/>
        </p:nvPicPr>
        <p:blipFill rotWithShape="1">
          <a:blip r:embed="rId4"/>
          <a:srcRect l="16857" t="17157" r="14515" b="15159"/>
          <a:stretch/>
        </p:blipFill>
        <p:spPr>
          <a:xfrm>
            <a:off x="4157869" y="3679539"/>
            <a:ext cx="1133061" cy="954157"/>
          </a:xfrm>
          <a:prstGeom prst="rect">
            <a:avLst/>
          </a:prstGeom>
        </p:spPr>
      </p:pic>
    </p:spTree>
    <p:extLst>
      <p:ext uri="{BB962C8B-B14F-4D97-AF65-F5344CB8AC3E}">
        <p14:creationId xmlns:p14="http://schemas.microsoft.com/office/powerpoint/2010/main" val="124979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7702"/>
            <a:ext cx="10697308" cy="609600"/>
          </a:xfrm>
        </p:spPr>
        <p:txBody>
          <a:bodyPr>
            <a:normAutofit/>
          </a:bodyPr>
          <a:lstStyle/>
          <a:p>
            <a:r>
              <a:rPr lang="en-US" sz="3600" dirty="0"/>
              <a:t>Functions In Pension Decision-Making </a:t>
            </a:r>
          </a:p>
        </p:txBody>
      </p:sp>
      <p:sp>
        <p:nvSpPr>
          <p:cNvPr id="4" name="Slide Number Placeholder 3"/>
          <p:cNvSpPr>
            <a:spLocks noGrp="1"/>
          </p:cNvSpPr>
          <p:nvPr>
            <p:ph type="sldNum" sz="quarter" idx="4294967295"/>
          </p:nvPr>
        </p:nvSpPr>
        <p:spPr/>
        <p:txBody>
          <a:bodyPr/>
          <a:lstStyle/>
          <a:p>
            <a:pPr>
              <a:defRPr/>
            </a:pPr>
            <a:fld id="{D35624E6-DC0E-4FB5-990A-2BC9F7D31E6C}" type="slidenum">
              <a:rPr lang="en-US" smtClean="0"/>
              <a:pPr>
                <a:defRPr/>
              </a:pPr>
              <a:t>4</a:t>
            </a:fld>
            <a:endParaRPr lang="en-US" dirty="0"/>
          </a:p>
        </p:txBody>
      </p:sp>
      <p:sp>
        <p:nvSpPr>
          <p:cNvPr id="7" name="Content Placeholder 2">
            <a:extLst>
              <a:ext uri="{FF2B5EF4-FFF2-40B4-BE49-F238E27FC236}">
                <a16:creationId xmlns:a16="http://schemas.microsoft.com/office/drawing/2014/main" id="{BE9DDAA4-18BA-44DB-A8F1-881CBC12DC06}"/>
              </a:ext>
            </a:extLst>
          </p:cNvPr>
          <p:cNvSpPr txBox="1">
            <a:spLocks/>
          </p:cNvSpPr>
          <p:nvPr/>
        </p:nvSpPr>
        <p:spPr>
          <a:xfrm>
            <a:off x="1249775" y="1505234"/>
            <a:ext cx="2638697" cy="1919786"/>
          </a:xfrm>
          <a:prstGeom prst="rect">
            <a:avLst/>
          </a:prstGeom>
          <a:ln w="25400">
            <a:solidFill>
              <a:srgbClr val="77BEDD"/>
            </a:solidFill>
          </a:ln>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u="sng" dirty="0">
                <a:solidFill>
                  <a:srgbClr val="0065A1"/>
                </a:solidFill>
              </a:rPr>
              <a:t>CalPERS Board</a:t>
            </a:r>
          </a:p>
          <a:p>
            <a:r>
              <a:rPr lang="en-US" sz="1800" dirty="0">
                <a:solidFill>
                  <a:schemeClr val="accent3">
                    <a:lumMod val="75000"/>
                  </a:schemeClr>
                </a:solidFill>
              </a:rPr>
              <a:t>Fiduciary obligation</a:t>
            </a:r>
          </a:p>
          <a:p>
            <a:r>
              <a:rPr lang="en-US" sz="1800" dirty="0">
                <a:solidFill>
                  <a:schemeClr val="accent3">
                    <a:lumMod val="75000"/>
                  </a:schemeClr>
                </a:solidFill>
              </a:rPr>
              <a:t>Set risk tolerance </a:t>
            </a:r>
          </a:p>
          <a:p>
            <a:r>
              <a:rPr lang="en-US" sz="1800" dirty="0">
                <a:solidFill>
                  <a:schemeClr val="accent3">
                    <a:lumMod val="75000"/>
                  </a:schemeClr>
                </a:solidFill>
              </a:rPr>
              <a:t>Set investment asset allocation</a:t>
            </a:r>
          </a:p>
        </p:txBody>
      </p:sp>
      <p:sp>
        <p:nvSpPr>
          <p:cNvPr id="8" name="Content Placeholder 2">
            <a:extLst>
              <a:ext uri="{FF2B5EF4-FFF2-40B4-BE49-F238E27FC236}">
                <a16:creationId xmlns:a16="http://schemas.microsoft.com/office/drawing/2014/main" id="{F0445BB7-6DD5-41F2-86A4-5A3106283718}"/>
              </a:ext>
            </a:extLst>
          </p:cNvPr>
          <p:cNvSpPr txBox="1">
            <a:spLocks/>
          </p:cNvSpPr>
          <p:nvPr/>
        </p:nvSpPr>
        <p:spPr>
          <a:xfrm>
            <a:off x="4267199" y="1509214"/>
            <a:ext cx="2897875" cy="1919786"/>
          </a:xfrm>
          <a:prstGeom prst="rect">
            <a:avLst/>
          </a:prstGeom>
          <a:ln w="25400">
            <a:solidFill>
              <a:srgbClr val="77BEDD"/>
            </a:solidFill>
          </a:ln>
        </p:spPr>
        <p:txBody>
          <a:bodyPr vert="horz" lIns="91440" tIns="45720" rIns="91440" bIns="45720" rtlCol="0" anchor="ctr" anchorCtr="0">
            <a:normAutofit lnSpcReduction="10000"/>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u="sng" dirty="0">
                <a:solidFill>
                  <a:srgbClr val="0065A1"/>
                </a:solidFill>
              </a:rPr>
              <a:t>Legislature</a:t>
            </a:r>
          </a:p>
          <a:p>
            <a:r>
              <a:rPr lang="en-US" sz="1800" dirty="0">
                <a:solidFill>
                  <a:schemeClr val="accent3">
                    <a:lumMod val="75000"/>
                  </a:schemeClr>
                </a:solidFill>
              </a:rPr>
              <a:t>Set menu of pension benefit formulas </a:t>
            </a:r>
          </a:p>
          <a:p>
            <a:r>
              <a:rPr lang="en-US" sz="1800" dirty="0">
                <a:solidFill>
                  <a:schemeClr val="accent3">
                    <a:lumMod val="75000"/>
                  </a:schemeClr>
                </a:solidFill>
              </a:rPr>
              <a:t>Make and change pension laws</a:t>
            </a:r>
          </a:p>
          <a:p>
            <a:r>
              <a:rPr lang="en-US" sz="1800" dirty="0">
                <a:solidFill>
                  <a:schemeClr val="accent3">
                    <a:lumMod val="75000"/>
                  </a:schemeClr>
                </a:solidFill>
              </a:rPr>
              <a:t>Benefit design changes</a:t>
            </a:r>
          </a:p>
        </p:txBody>
      </p:sp>
      <p:sp>
        <p:nvSpPr>
          <p:cNvPr id="9" name="Content Placeholder 2">
            <a:extLst>
              <a:ext uri="{FF2B5EF4-FFF2-40B4-BE49-F238E27FC236}">
                <a16:creationId xmlns:a16="http://schemas.microsoft.com/office/drawing/2014/main" id="{1981040D-68D6-4398-B18D-62896509915A}"/>
              </a:ext>
            </a:extLst>
          </p:cNvPr>
          <p:cNvSpPr txBox="1">
            <a:spLocks/>
          </p:cNvSpPr>
          <p:nvPr/>
        </p:nvSpPr>
        <p:spPr>
          <a:xfrm>
            <a:off x="4267200" y="3600166"/>
            <a:ext cx="2897874" cy="1748620"/>
          </a:xfrm>
          <a:prstGeom prst="rect">
            <a:avLst/>
          </a:prstGeom>
          <a:ln w="25400">
            <a:solidFill>
              <a:srgbClr val="77BEDD"/>
            </a:solidFill>
          </a:ln>
        </p:spPr>
        <p:txBody>
          <a:bodyPr vert="horz" lIns="91440" tIns="45720" rIns="91440" bIns="45720" rtlCol="0" anchor="ctr" anchorCtr="0">
            <a:normAutofit fontScale="92500" lnSpcReduction="20000"/>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100" b="1" u="sng" dirty="0">
              <a:solidFill>
                <a:srgbClr val="0065A1"/>
              </a:solidFill>
            </a:endParaRPr>
          </a:p>
          <a:p>
            <a:pPr marL="0" indent="0" algn="ctr">
              <a:buFont typeface="Arial" pitchFamily="34" charset="0"/>
              <a:buNone/>
            </a:pPr>
            <a:r>
              <a:rPr lang="en-US" sz="2100" b="1" u="sng" dirty="0">
                <a:solidFill>
                  <a:srgbClr val="0065A1"/>
                </a:solidFill>
              </a:rPr>
              <a:t>Employers</a:t>
            </a:r>
          </a:p>
          <a:p>
            <a:r>
              <a:rPr lang="en-US" sz="1900" dirty="0">
                <a:solidFill>
                  <a:schemeClr val="accent3">
                    <a:lumMod val="75000"/>
                  </a:schemeClr>
                </a:solidFill>
              </a:rPr>
              <a:t>Select pension formulas</a:t>
            </a:r>
          </a:p>
          <a:p>
            <a:r>
              <a:rPr lang="en-US" sz="1900" dirty="0">
                <a:solidFill>
                  <a:schemeClr val="accent3">
                    <a:lumMod val="75000"/>
                  </a:schemeClr>
                </a:solidFill>
              </a:rPr>
              <a:t>Add optional provisions</a:t>
            </a:r>
          </a:p>
          <a:p>
            <a:r>
              <a:rPr lang="en-US" sz="1900" dirty="0">
                <a:solidFill>
                  <a:schemeClr val="accent3">
                    <a:lumMod val="75000"/>
                  </a:schemeClr>
                </a:solidFill>
              </a:rPr>
              <a:t>Set salaries</a:t>
            </a:r>
          </a:p>
          <a:p>
            <a:r>
              <a:rPr lang="en-US" sz="1900" dirty="0">
                <a:solidFill>
                  <a:schemeClr val="accent3">
                    <a:lumMod val="75000"/>
                  </a:schemeClr>
                </a:solidFill>
              </a:rPr>
              <a:t>Make contributions</a:t>
            </a:r>
          </a:p>
          <a:p>
            <a:pPr marL="0" indent="0" algn="ctr">
              <a:buFont typeface="Arial" pitchFamily="34" charset="0"/>
              <a:buNone/>
            </a:pPr>
            <a:endParaRPr lang="en-US" dirty="0">
              <a:solidFill>
                <a:srgbClr val="0065A1"/>
              </a:solidFill>
            </a:endParaRPr>
          </a:p>
        </p:txBody>
      </p:sp>
      <p:sp>
        <p:nvSpPr>
          <p:cNvPr id="10" name="Content Placeholder 2">
            <a:extLst>
              <a:ext uri="{FF2B5EF4-FFF2-40B4-BE49-F238E27FC236}">
                <a16:creationId xmlns:a16="http://schemas.microsoft.com/office/drawing/2014/main" id="{901D5E88-7BAB-4FBA-AA8F-D8CFFE2030A3}"/>
              </a:ext>
            </a:extLst>
          </p:cNvPr>
          <p:cNvSpPr txBox="1">
            <a:spLocks/>
          </p:cNvSpPr>
          <p:nvPr/>
        </p:nvSpPr>
        <p:spPr>
          <a:xfrm>
            <a:off x="7543800" y="3600166"/>
            <a:ext cx="2784012" cy="1752600"/>
          </a:xfrm>
          <a:prstGeom prst="rect">
            <a:avLst/>
          </a:prstGeom>
          <a:ln w="25400">
            <a:solidFill>
              <a:srgbClr val="77BEDD"/>
            </a:solidFill>
          </a:ln>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1800" b="1" u="sng" dirty="0">
              <a:solidFill>
                <a:srgbClr val="0065A1"/>
              </a:solidFill>
            </a:endParaRPr>
          </a:p>
          <a:p>
            <a:pPr marL="0" indent="0" algn="ctr">
              <a:buFont typeface="Arial" pitchFamily="34" charset="0"/>
              <a:buNone/>
            </a:pPr>
            <a:r>
              <a:rPr lang="en-US" sz="1800" b="1" u="sng" dirty="0">
                <a:solidFill>
                  <a:srgbClr val="0065A1"/>
                </a:solidFill>
              </a:rPr>
              <a:t>Courts</a:t>
            </a:r>
          </a:p>
          <a:p>
            <a:r>
              <a:rPr lang="en-US" sz="1800" dirty="0">
                <a:solidFill>
                  <a:schemeClr val="accent3">
                    <a:lumMod val="75000"/>
                  </a:schemeClr>
                </a:solidFill>
              </a:rPr>
              <a:t>Rule on legal questions of pension law</a:t>
            </a:r>
          </a:p>
          <a:p>
            <a:endParaRPr lang="en-US" sz="1800" dirty="0">
              <a:solidFill>
                <a:srgbClr val="0065A1"/>
              </a:solidFill>
            </a:endParaRPr>
          </a:p>
          <a:p>
            <a:endParaRPr lang="en-US" sz="1800" dirty="0">
              <a:solidFill>
                <a:srgbClr val="0065A1"/>
              </a:solidFill>
            </a:endParaRPr>
          </a:p>
          <a:p>
            <a:endParaRPr lang="en-US" sz="1800" dirty="0">
              <a:solidFill>
                <a:srgbClr val="0065A1"/>
              </a:solidFill>
            </a:endParaRPr>
          </a:p>
        </p:txBody>
      </p:sp>
      <p:sp>
        <p:nvSpPr>
          <p:cNvPr id="11" name="Content Placeholder 2">
            <a:extLst>
              <a:ext uri="{FF2B5EF4-FFF2-40B4-BE49-F238E27FC236}">
                <a16:creationId xmlns:a16="http://schemas.microsoft.com/office/drawing/2014/main" id="{C2302B2F-4A07-4C43-BF1F-D82DE9BACA57}"/>
              </a:ext>
            </a:extLst>
          </p:cNvPr>
          <p:cNvSpPr txBox="1">
            <a:spLocks/>
          </p:cNvSpPr>
          <p:nvPr/>
        </p:nvSpPr>
        <p:spPr>
          <a:xfrm>
            <a:off x="7543800" y="1505234"/>
            <a:ext cx="2784012" cy="1919786"/>
          </a:xfrm>
          <a:prstGeom prst="rect">
            <a:avLst/>
          </a:prstGeom>
          <a:ln w="25400">
            <a:solidFill>
              <a:srgbClr val="77BEDD"/>
            </a:solidFill>
          </a:ln>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u="sng" dirty="0">
                <a:solidFill>
                  <a:srgbClr val="0065A1"/>
                </a:solidFill>
              </a:rPr>
              <a:t>Employees</a:t>
            </a:r>
          </a:p>
          <a:p>
            <a:r>
              <a:rPr lang="en-US" sz="1800" dirty="0">
                <a:solidFill>
                  <a:schemeClr val="accent3">
                    <a:lumMod val="75000"/>
                  </a:schemeClr>
                </a:solidFill>
              </a:rPr>
              <a:t>Make contributions</a:t>
            </a:r>
          </a:p>
          <a:p>
            <a:r>
              <a:rPr lang="en-US" sz="1800" dirty="0">
                <a:solidFill>
                  <a:schemeClr val="accent3">
                    <a:lumMod val="75000"/>
                  </a:schemeClr>
                </a:solidFill>
              </a:rPr>
              <a:t>Select employer</a:t>
            </a:r>
          </a:p>
          <a:p>
            <a:r>
              <a:rPr lang="en-US" sz="1800" dirty="0">
                <a:solidFill>
                  <a:schemeClr val="accent3">
                    <a:lumMod val="75000"/>
                  </a:schemeClr>
                </a:solidFill>
              </a:rPr>
              <a:t>Collectively bargain salary and (optional) cost sharing</a:t>
            </a:r>
          </a:p>
        </p:txBody>
      </p:sp>
      <p:sp>
        <p:nvSpPr>
          <p:cNvPr id="12" name="Content Placeholder 2">
            <a:extLst>
              <a:ext uri="{FF2B5EF4-FFF2-40B4-BE49-F238E27FC236}">
                <a16:creationId xmlns:a16="http://schemas.microsoft.com/office/drawing/2014/main" id="{3AF79AA0-A390-474A-9F11-8E042A2B0987}"/>
              </a:ext>
            </a:extLst>
          </p:cNvPr>
          <p:cNvSpPr txBox="1">
            <a:spLocks/>
          </p:cNvSpPr>
          <p:nvPr/>
        </p:nvSpPr>
        <p:spPr>
          <a:xfrm>
            <a:off x="1249776" y="3600166"/>
            <a:ext cx="2638698" cy="1752600"/>
          </a:xfrm>
          <a:prstGeom prst="rect">
            <a:avLst/>
          </a:prstGeom>
          <a:ln w="25400">
            <a:solidFill>
              <a:srgbClr val="77BEDD"/>
            </a:solidFill>
          </a:ln>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u="sng" dirty="0">
                <a:solidFill>
                  <a:srgbClr val="0065A1"/>
                </a:solidFill>
              </a:rPr>
              <a:t>CalPERS Staff</a:t>
            </a:r>
          </a:p>
          <a:p>
            <a:r>
              <a:rPr lang="en-US" sz="1800" dirty="0">
                <a:solidFill>
                  <a:schemeClr val="accent3">
                    <a:lumMod val="75000"/>
                  </a:schemeClr>
                </a:solidFill>
              </a:rPr>
              <a:t>Administer pensions</a:t>
            </a:r>
          </a:p>
          <a:p>
            <a:r>
              <a:rPr lang="en-US" sz="1800" dirty="0">
                <a:solidFill>
                  <a:schemeClr val="accent3">
                    <a:lumMod val="75000"/>
                  </a:schemeClr>
                </a:solidFill>
              </a:rPr>
              <a:t>Calculate pension costs</a:t>
            </a:r>
          </a:p>
          <a:p>
            <a:r>
              <a:rPr lang="en-US" sz="1800" dirty="0">
                <a:solidFill>
                  <a:schemeClr val="accent3">
                    <a:lumMod val="75000"/>
                  </a:schemeClr>
                </a:solidFill>
              </a:rPr>
              <a:t>Effectuate investment strategy</a:t>
            </a:r>
          </a:p>
        </p:txBody>
      </p:sp>
    </p:spTree>
    <p:extLst>
      <p:ext uri="{BB962C8B-B14F-4D97-AF65-F5344CB8AC3E}">
        <p14:creationId xmlns:p14="http://schemas.microsoft.com/office/powerpoint/2010/main" val="25800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818D4D-D603-4914-9A06-A5F82EC079A4}"/>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17463D-2C4D-4135-B1A4-5F9CC02FBE77}"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4" name="Title 3"/>
          <p:cNvSpPr>
            <a:spLocks noGrp="1"/>
          </p:cNvSpPr>
          <p:nvPr>
            <p:ph type="title"/>
          </p:nvPr>
        </p:nvSpPr>
        <p:spPr/>
        <p:txBody>
          <a:bodyPr>
            <a:normAutofit/>
          </a:bodyPr>
          <a:lstStyle/>
          <a:p>
            <a:r>
              <a:rPr lang="en-US" dirty="0"/>
              <a:t>CalPERS Recent &amp; Historical Investment Performance</a:t>
            </a:r>
          </a:p>
        </p:txBody>
      </p:sp>
      <p:sp>
        <p:nvSpPr>
          <p:cNvPr id="6" name="Content Placeholder 7">
            <a:extLst>
              <a:ext uri="{FF2B5EF4-FFF2-40B4-BE49-F238E27FC236}">
                <a16:creationId xmlns:a16="http://schemas.microsoft.com/office/drawing/2014/main" id="{AB5F3C6F-004A-4C17-8705-5AF904CB6366}"/>
              </a:ext>
            </a:extLst>
          </p:cNvPr>
          <p:cNvSpPr txBox="1">
            <a:spLocks/>
          </p:cNvSpPr>
          <p:nvPr/>
        </p:nvSpPr>
        <p:spPr>
          <a:xfrm>
            <a:off x="8340757" y="3048000"/>
            <a:ext cx="1603320" cy="1295400"/>
          </a:xfrm>
          <a:prstGeom prst="rect">
            <a:avLst/>
          </a:prstGeom>
          <a:solidFill>
            <a:srgbClr val="0065A1"/>
          </a:solidFill>
        </p:spPr>
        <p:txBody>
          <a:bodyPr vert="horz" lIns="182880" tIns="182880" rIns="182880" bIns="182880" rtlCol="0" anchor="ctr" anchorCtr="0">
            <a:normAutofit/>
          </a:bodyPr>
          <a:lstStyle>
            <a:lvl1pPr marL="342900" indent="-342900" algn="l" defTabSz="914400" rtl="0" eaLnBrk="1" latinLnBrk="0" hangingPunct="1">
              <a:spcBef>
                <a:spcPct val="20000"/>
              </a:spcBef>
              <a:buSzPct val="60000"/>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Pct val="50000"/>
              <a:buFont typeface="Arial"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Narrow" pitchFamily="34" charset="0"/>
              <a:ea typeface="+mn-ea"/>
              <a:cs typeface="+mn-cs"/>
            </a:endParaRPr>
          </a:p>
        </p:txBody>
      </p:sp>
      <p:sp>
        <p:nvSpPr>
          <p:cNvPr id="7" name="Content Placeholder 7">
            <a:extLst>
              <a:ext uri="{FF2B5EF4-FFF2-40B4-BE49-F238E27FC236}">
                <a16:creationId xmlns:a16="http://schemas.microsoft.com/office/drawing/2014/main" id="{317B3184-D62D-4ECD-BE2F-321E528DF1FB}"/>
              </a:ext>
            </a:extLst>
          </p:cNvPr>
          <p:cNvSpPr txBox="1">
            <a:spLocks/>
          </p:cNvSpPr>
          <p:nvPr/>
        </p:nvSpPr>
        <p:spPr>
          <a:xfrm>
            <a:off x="6709729" y="3048000"/>
            <a:ext cx="1603320" cy="1295400"/>
          </a:xfrm>
          <a:prstGeom prst="rect">
            <a:avLst/>
          </a:prstGeom>
          <a:solidFill>
            <a:srgbClr val="0065A1"/>
          </a:solidFill>
        </p:spPr>
        <p:txBody>
          <a:bodyPr vert="horz" lIns="182880" tIns="182880" rIns="182880" bIns="182880" rtlCol="0" anchor="ctr" anchorCtr="0">
            <a:normAutofit/>
          </a:bodyPr>
          <a:lstStyle>
            <a:lvl1pPr marL="342900" indent="-342900" algn="l" defTabSz="914400" rtl="0" eaLnBrk="1" latinLnBrk="0" hangingPunct="1">
              <a:spcBef>
                <a:spcPct val="20000"/>
              </a:spcBef>
              <a:buSzPct val="60000"/>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Pct val="50000"/>
              <a:buFont typeface="Arial"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Narrow" pitchFamily="34" charset="0"/>
              <a:ea typeface="+mn-ea"/>
              <a:cs typeface="+mn-cs"/>
            </a:endParaRPr>
          </a:p>
        </p:txBody>
      </p:sp>
      <p:sp>
        <p:nvSpPr>
          <p:cNvPr id="8" name="Content Placeholder 7">
            <a:extLst>
              <a:ext uri="{FF2B5EF4-FFF2-40B4-BE49-F238E27FC236}">
                <a16:creationId xmlns:a16="http://schemas.microsoft.com/office/drawing/2014/main" id="{07A05419-638A-403F-AB39-3FC55F78552B}"/>
              </a:ext>
            </a:extLst>
          </p:cNvPr>
          <p:cNvSpPr txBox="1">
            <a:spLocks/>
          </p:cNvSpPr>
          <p:nvPr/>
        </p:nvSpPr>
        <p:spPr>
          <a:xfrm>
            <a:off x="5078701" y="3048000"/>
            <a:ext cx="1603320" cy="1295400"/>
          </a:xfrm>
          <a:prstGeom prst="rect">
            <a:avLst/>
          </a:prstGeom>
          <a:solidFill>
            <a:srgbClr val="0065A1"/>
          </a:solidFill>
        </p:spPr>
        <p:txBody>
          <a:bodyPr vert="horz" lIns="182880" tIns="182880" rIns="182880" bIns="182880" rtlCol="0" anchor="ctr" anchorCtr="0">
            <a:normAutofit/>
          </a:bodyPr>
          <a:lstStyle>
            <a:lvl1pPr marL="342900" indent="-342900" algn="l" defTabSz="914400" rtl="0" eaLnBrk="1" latinLnBrk="0" hangingPunct="1">
              <a:spcBef>
                <a:spcPct val="20000"/>
              </a:spcBef>
              <a:buSzPct val="60000"/>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Pct val="50000"/>
              <a:buFont typeface="Arial"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Narrow" pitchFamily="34" charset="0"/>
              <a:ea typeface="+mn-ea"/>
              <a:cs typeface="+mn-cs"/>
            </a:endParaRPr>
          </a:p>
        </p:txBody>
      </p:sp>
      <p:sp>
        <p:nvSpPr>
          <p:cNvPr id="9" name="Content Placeholder 7">
            <a:extLst>
              <a:ext uri="{FF2B5EF4-FFF2-40B4-BE49-F238E27FC236}">
                <a16:creationId xmlns:a16="http://schemas.microsoft.com/office/drawing/2014/main" id="{BE33EC65-B55C-481A-AD54-D2CD8426D395}"/>
              </a:ext>
            </a:extLst>
          </p:cNvPr>
          <p:cNvSpPr txBox="1">
            <a:spLocks/>
          </p:cNvSpPr>
          <p:nvPr/>
        </p:nvSpPr>
        <p:spPr>
          <a:xfrm>
            <a:off x="3447672" y="3048000"/>
            <a:ext cx="1603320" cy="1295400"/>
          </a:xfrm>
          <a:prstGeom prst="rect">
            <a:avLst/>
          </a:prstGeom>
          <a:solidFill>
            <a:srgbClr val="0065A1"/>
          </a:solidFill>
        </p:spPr>
        <p:txBody>
          <a:bodyPr vert="horz" lIns="182880" tIns="182880" rIns="182880" bIns="182880" rtlCol="0" anchor="ctr" anchorCtr="0">
            <a:normAutofit/>
          </a:bodyPr>
          <a:lstStyle>
            <a:lvl1pPr marL="342900" indent="-342900" algn="l" defTabSz="914400" rtl="0" eaLnBrk="1" latinLnBrk="0" hangingPunct="1">
              <a:spcBef>
                <a:spcPct val="20000"/>
              </a:spcBef>
              <a:buSzPct val="60000"/>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Pct val="50000"/>
              <a:buFont typeface="Arial"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Narrow" pitchFamily="34" charset="0"/>
              <a:ea typeface="+mn-ea"/>
              <a:cs typeface="+mn-cs"/>
            </a:endParaRPr>
          </a:p>
        </p:txBody>
      </p:sp>
      <p:sp>
        <p:nvSpPr>
          <p:cNvPr id="10" name="Content Placeholder 7">
            <a:extLst>
              <a:ext uri="{FF2B5EF4-FFF2-40B4-BE49-F238E27FC236}">
                <a16:creationId xmlns:a16="http://schemas.microsoft.com/office/drawing/2014/main" id="{CA0BCA2C-E9E2-4D74-AE56-F49398C407D2}"/>
              </a:ext>
            </a:extLst>
          </p:cNvPr>
          <p:cNvSpPr txBox="1">
            <a:spLocks/>
          </p:cNvSpPr>
          <p:nvPr/>
        </p:nvSpPr>
        <p:spPr>
          <a:xfrm>
            <a:off x="1360132" y="2209800"/>
            <a:ext cx="9144000" cy="552450"/>
          </a:xfrm>
          <a:prstGeom prst="rect">
            <a:avLst/>
          </a:prstGeom>
          <a:solidFill>
            <a:schemeClr val="bg1"/>
          </a:solidFill>
        </p:spPr>
        <p:txBody>
          <a:bodyPr vert="horz" lIns="182880" tIns="182880" rIns="182880" bIns="182880" rtlCol="0" anchor="ctr" anchorCtr="0">
            <a:noAutofit/>
          </a:bodyPr>
          <a:lstStyle>
            <a:lvl1pPr marL="342900" indent="-342900" algn="l" defTabSz="914400" rtl="0" eaLnBrk="1" latinLnBrk="0" hangingPunct="1">
              <a:spcBef>
                <a:spcPct val="20000"/>
              </a:spcBef>
              <a:buSzPct val="60000"/>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Pct val="50000"/>
              <a:buFont typeface="Arial" pitchFamily="34" charset="0"/>
              <a:buNone/>
              <a:tabLst/>
              <a:defRPr/>
            </a:pPr>
            <a:r>
              <a:rPr kumimoji="0" lang="en-US" sz="4000" b="1" i="0" u="none" strike="noStrike" kern="1200" cap="none" spc="0" normalizeH="0" baseline="0" noProof="0" dirty="0">
                <a:ln>
                  <a:noFill/>
                </a:ln>
                <a:solidFill>
                  <a:srgbClr val="0065A1"/>
                </a:solidFill>
                <a:effectLst/>
                <a:uLnTx/>
                <a:uFillTx/>
                <a:latin typeface="Arial" panose="020B0604020202020204" pitchFamily="34" charset="0"/>
                <a:ea typeface="+mn-ea"/>
                <a:cs typeface="Arial" panose="020B0604020202020204" pitchFamily="34" charset="0"/>
              </a:rPr>
              <a:t>Current Fund Value </a:t>
            </a:r>
            <a:r>
              <a:rPr kumimoji="0" lang="en-US" sz="4000" b="0" i="0" u="none" strike="noStrike" kern="1200" cap="none" spc="0" normalizeH="0" baseline="0" noProof="0" dirty="0">
                <a:ln>
                  <a:noFill/>
                </a:ln>
                <a:solidFill>
                  <a:srgbClr val="0065A1"/>
                </a:solidFill>
                <a:effectLst/>
                <a:uLnTx/>
                <a:uFillTx/>
                <a:latin typeface="Arial" panose="020B0604020202020204" pitchFamily="34" charset="0"/>
                <a:ea typeface="+mn-ea"/>
                <a:cs typeface="Arial" panose="020B0604020202020204" pitchFamily="34" charset="0"/>
              </a:rPr>
              <a:t>$380 billion~ </a:t>
            </a:r>
          </a:p>
        </p:txBody>
      </p:sp>
      <p:sp>
        <p:nvSpPr>
          <p:cNvPr id="11" name="Content Placeholder 7">
            <a:extLst>
              <a:ext uri="{FF2B5EF4-FFF2-40B4-BE49-F238E27FC236}">
                <a16:creationId xmlns:a16="http://schemas.microsoft.com/office/drawing/2014/main" id="{D528D296-5961-4CC1-A2DF-D80790DFE9CA}"/>
              </a:ext>
            </a:extLst>
          </p:cNvPr>
          <p:cNvSpPr txBox="1">
            <a:spLocks/>
          </p:cNvSpPr>
          <p:nvPr/>
        </p:nvSpPr>
        <p:spPr>
          <a:xfrm>
            <a:off x="1812554" y="3048000"/>
            <a:ext cx="1603320" cy="1295400"/>
          </a:xfrm>
          <a:prstGeom prst="rect">
            <a:avLst/>
          </a:prstGeom>
          <a:solidFill>
            <a:srgbClr val="53B3D6"/>
          </a:solidFill>
        </p:spPr>
        <p:txBody>
          <a:bodyPr vert="horz" lIns="182880" tIns="182880" rIns="182880" bIns="182880" rtlCol="0" anchor="ctr" anchorCtr="0">
            <a:normAutofit/>
          </a:bodyPr>
          <a:lstStyle>
            <a:lvl1pPr marL="342900" indent="-342900" algn="l" defTabSz="914400" rtl="0" eaLnBrk="1" latinLnBrk="0" hangingPunct="1">
              <a:spcBef>
                <a:spcPct val="20000"/>
              </a:spcBef>
              <a:buSzPct val="60000"/>
              <a:buFont typeface="Arial" pitchFamily="34" charset="0"/>
              <a:buChar char="•"/>
              <a:defRPr sz="2000" kern="1200">
                <a:solidFill>
                  <a:schemeClr val="tx1">
                    <a:lumMod val="65000"/>
                    <a:lumOff val="35000"/>
                  </a:schemeClr>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Narrow"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Pct val="50000"/>
              <a:buFont typeface="Arial"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Narrow" pitchFamily="34" charset="0"/>
              <a:ea typeface="+mn-ea"/>
              <a:cs typeface="+mn-cs"/>
            </a:endParaRPr>
          </a:p>
        </p:txBody>
      </p:sp>
      <p:sp>
        <p:nvSpPr>
          <p:cNvPr id="12" name="TextBox 11">
            <a:extLst>
              <a:ext uri="{FF2B5EF4-FFF2-40B4-BE49-F238E27FC236}">
                <a16:creationId xmlns:a16="http://schemas.microsoft.com/office/drawing/2014/main" id="{05D9C5D8-DB99-4753-8B87-C71C21E585A7}"/>
              </a:ext>
            </a:extLst>
          </p:cNvPr>
          <p:cNvSpPr txBox="1"/>
          <p:nvPr/>
        </p:nvSpPr>
        <p:spPr>
          <a:xfrm>
            <a:off x="5078702" y="3130550"/>
            <a:ext cx="1590379"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Geneva" charset="-128"/>
                <a:cs typeface="Arial" panose="020B0604020202020204" pitchFamily="34" charset="0"/>
              </a:rPr>
              <a:t>5.6%</a:t>
            </a:r>
          </a:p>
        </p:txBody>
      </p:sp>
      <p:sp>
        <p:nvSpPr>
          <p:cNvPr id="13" name="TextBox 12">
            <a:extLst>
              <a:ext uri="{FF2B5EF4-FFF2-40B4-BE49-F238E27FC236}">
                <a16:creationId xmlns:a16="http://schemas.microsoft.com/office/drawing/2014/main" id="{4D854FDB-4DB5-4FFF-B8C1-819A4F2259D9}"/>
              </a:ext>
            </a:extLst>
          </p:cNvPr>
          <p:cNvSpPr txBox="1"/>
          <p:nvPr/>
        </p:nvSpPr>
        <p:spPr>
          <a:xfrm>
            <a:off x="6703914" y="3165475"/>
            <a:ext cx="1570037" cy="52322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Geneva" charset="-128"/>
                <a:cs typeface="Arial" panose="020B0604020202020204" pitchFamily="34" charset="0"/>
              </a:rPr>
              <a:t>6.1%</a:t>
            </a:r>
          </a:p>
        </p:txBody>
      </p:sp>
      <p:sp>
        <p:nvSpPr>
          <p:cNvPr id="14" name="TextBox 13">
            <a:extLst>
              <a:ext uri="{FF2B5EF4-FFF2-40B4-BE49-F238E27FC236}">
                <a16:creationId xmlns:a16="http://schemas.microsoft.com/office/drawing/2014/main" id="{00B2840F-48B9-45C4-A719-E59BAB4A8335}"/>
              </a:ext>
            </a:extLst>
          </p:cNvPr>
          <p:cNvSpPr txBox="1"/>
          <p:nvPr/>
        </p:nvSpPr>
        <p:spPr>
          <a:xfrm>
            <a:off x="5078702" y="3581402"/>
            <a:ext cx="1603321"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a:ea typeface="Geneva" charset="-128"/>
                <a:cs typeface="Arial Narrow"/>
              </a:rPr>
              <a:t>10-yr Annualized </a:t>
            </a:r>
            <a:br>
              <a:rPr kumimoji="0" lang="en-US" sz="1600" b="0" i="0" u="none" strike="noStrike" kern="0" cap="none" spc="0" normalizeH="0" baseline="0" noProof="0" dirty="0">
                <a:ln>
                  <a:noFill/>
                </a:ln>
                <a:solidFill>
                  <a:srgbClr val="FFFFFF"/>
                </a:solidFill>
                <a:effectLst/>
                <a:uLnTx/>
                <a:uFillTx/>
                <a:latin typeface="Arial Narrow"/>
                <a:ea typeface="Geneva" charset="-128"/>
                <a:cs typeface="Arial Narrow"/>
              </a:rPr>
            </a:br>
            <a:r>
              <a:rPr kumimoji="0" lang="en-US" sz="1600" b="0" i="0" u="none" strike="noStrike" kern="0" cap="none" spc="0" normalizeH="0" baseline="0" noProof="0" dirty="0">
                <a:ln>
                  <a:noFill/>
                </a:ln>
                <a:solidFill>
                  <a:srgbClr val="FFFFFF"/>
                </a:solidFill>
                <a:effectLst/>
                <a:uLnTx/>
                <a:uFillTx/>
                <a:latin typeface="Arial Narrow"/>
                <a:ea typeface="Geneva" charset="-128"/>
                <a:cs typeface="Arial Narrow"/>
              </a:rPr>
              <a:t>Return</a:t>
            </a:r>
          </a:p>
        </p:txBody>
      </p:sp>
      <p:sp>
        <p:nvSpPr>
          <p:cNvPr id="15" name="TextBox 14">
            <a:extLst>
              <a:ext uri="{FF2B5EF4-FFF2-40B4-BE49-F238E27FC236}">
                <a16:creationId xmlns:a16="http://schemas.microsoft.com/office/drawing/2014/main" id="{B130CBEC-2F35-44D0-8C43-341AC4A2EF86}"/>
              </a:ext>
            </a:extLst>
          </p:cNvPr>
          <p:cNvSpPr txBox="1"/>
          <p:nvPr/>
        </p:nvSpPr>
        <p:spPr>
          <a:xfrm>
            <a:off x="6717785" y="3581402"/>
            <a:ext cx="1595264"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Narrow"/>
                <a:ea typeface="ＭＳ Ｐゴシック" pitchFamily="34" charset="-128"/>
                <a:cs typeface="Arial Narrow"/>
              </a:rPr>
              <a:t>20-yr Annualized </a:t>
            </a:r>
            <a:br>
              <a:rPr kumimoji="0" lang="en-US" sz="1600" b="0" i="0" u="none" strike="noStrike" kern="1200" cap="none" spc="0" normalizeH="0" baseline="0" noProof="0" dirty="0">
                <a:ln>
                  <a:noFill/>
                </a:ln>
                <a:solidFill>
                  <a:srgbClr val="FFFFFF"/>
                </a:solidFill>
                <a:effectLst/>
                <a:uLnTx/>
                <a:uFillTx/>
                <a:latin typeface="Arial Narrow"/>
                <a:ea typeface="ＭＳ Ｐゴシック" pitchFamily="34" charset="-128"/>
                <a:cs typeface="Arial Narrow"/>
              </a:rPr>
            </a:br>
            <a:r>
              <a:rPr kumimoji="0" lang="en-US" sz="1600" b="0" i="0" u="none" strike="noStrike" kern="1200" cap="none" spc="0" normalizeH="0" baseline="0" noProof="0" dirty="0">
                <a:ln>
                  <a:noFill/>
                </a:ln>
                <a:solidFill>
                  <a:srgbClr val="FFFFFF"/>
                </a:solidFill>
                <a:effectLst/>
                <a:uLnTx/>
                <a:uFillTx/>
                <a:latin typeface="Arial Narrow"/>
                <a:ea typeface="ＭＳ Ｐゴシック" pitchFamily="34" charset="-128"/>
                <a:cs typeface="Arial Narrow"/>
              </a:rPr>
              <a:t>Return</a:t>
            </a:r>
          </a:p>
        </p:txBody>
      </p:sp>
      <p:sp>
        <p:nvSpPr>
          <p:cNvPr id="16" name="TextBox 15">
            <a:extLst>
              <a:ext uri="{FF2B5EF4-FFF2-40B4-BE49-F238E27FC236}">
                <a16:creationId xmlns:a16="http://schemas.microsoft.com/office/drawing/2014/main" id="{3D036A3C-A0CA-4571-B195-238A7DBF8A94}"/>
              </a:ext>
            </a:extLst>
          </p:cNvPr>
          <p:cNvSpPr txBox="1"/>
          <p:nvPr/>
        </p:nvSpPr>
        <p:spPr>
          <a:xfrm>
            <a:off x="1812553" y="3154363"/>
            <a:ext cx="159062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a:solidFill>
                  <a:srgbClr val="FFFFFF"/>
                </a:solidFill>
                <a:latin typeface="Arial" panose="020B0604020202020204" pitchFamily="34" charset="0"/>
                <a:ea typeface="Geneva" charset="-128"/>
                <a:cs typeface="Arial" panose="020B0604020202020204" pitchFamily="34" charset="0"/>
              </a:rPr>
              <a:t>6.7</a:t>
            </a: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Geneva" charset="-128"/>
                <a:cs typeface="Arial" panose="020B0604020202020204" pitchFamily="34" charset="0"/>
              </a:rPr>
              <a:t>%</a:t>
            </a:r>
          </a:p>
        </p:txBody>
      </p:sp>
      <p:sp>
        <p:nvSpPr>
          <p:cNvPr id="17" name="TextBox 16">
            <a:extLst>
              <a:ext uri="{FF2B5EF4-FFF2-40B4-BE49-F238E27FC236}">
                <a16:creationId xmlns:a16="http://schemas.microsoft.com/office/drawing/2014/main" id="{242A9B35-533E-40F6-85B5-A7D020EFD4F2}"/>
              </a:ext>
            </a:extLst>
          </p:cNvPr>
          <p:cNvSpPr txBox="1"/>
          <p:nvPr/>
        </p:nvSpPr>
        <p:spPr>
          <a:xfrm>
            <a:off x="1812557" y="3581402"/>
            <a:ext cx="1602453"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all" spc="0" normalizeH="0" baseline="0" noProof="0" dirty="0">
                <a:ln>
                  <a:noFill/>
                </a:ln>
                <a:solidFill>
                  <a:srgbClr val="FFFFFF"/>
                </a:solidFill>
                <a:effectLst/>
                <a:uLnTx/>
                <a:uFillTx/>
                <a:latin typeface="Arial Narrow"/>
                <a:ea typeface="Geneva" charset="-128"/>
                <a:cs typeface="Arial Narrow"/>
              </a:rPr>
              <a:t>2018/19</a:t>
            </a:r>
            <a:br>
              <a:rPr kumimoji="0" lang="en-US" sz="1600" b="0" i="0" u="none" strike="noStrike" kern="0" cap="all" spc="0" normalizeH="0" baseline="0" noProof="0" dirty="0">
                <a:ln>
                  <a:noFill/>
                </a:ln>
                <a:solidFill>
                  <a:srgbClr val="FFFFFF"/>
                </a:solidFill>
                <a:effectLst/>
                <a:uLnTx/>
                <a:uFillTx/>
                <a:latin typeface="Arial Narrow"/>
                <a:ea typeface="Geneva" charset="-128"/>
                <a:cs typeface="Arial Narrow"/>
              </a:rPr>
            </a:br>
            <a:endParaRPr kumimoji="0" lang="en-US" sz="1600" b="0" i="0" u="none" strike="noStrike" kern="0" cap="none" spc="0" normalizeH="0" baseline="0" noProof="0" dirty="0">
              <a:ln>
                <a:noFill/>
              </a:ln>
              <a:solidFill>
                <a:srgbClr val="FFFFFF"/>
              </a:solidFill>
              <a:effectLst/>
              <a:uLnTx/>
              <a:uFillTx/>
              <a:latin typeface="Arial Narrow"/>
              <a:ea typeface="Geneva" charset="-128"/>
              <a:cs typeface="Arial Narrow"/>
            </a:endParaRPr>
          </a:p>
        </p:txBody>
      </p:sp>
      <p:sp>
        <p:nvSpPr>
          <p:cNvPr id="18" name="TextBox 17">
            <a:extLst>
              <a:ext uri="{FF2B5EF4-FFF2-40B4-BE49-F238E27FC236}">
                <a16:creationId xmlns:a16="http://schemas.microsoft.com/office/drawing/2014/main" id="{D0F4AA71-28F4-4487-8DD5-176D7FBDCC03}"/>
              </a:ext>
            </a:extLst>
          </p:cNvPr>
          <p:cNvSpPr txBox="1"/>
          <p:nvPr/>
        </p:nvSpPr>
        <p:spPr>
          <a:xfrm>
            <a:off x="8340757" y="3165475"/>
            <a:ext cx="1603320"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Geneva" charset="-128"/>
                <a:cs typeface="Arial" panose="020B0604020202020204" pitchFamily="34" charset="0"/>
              </a:rPr>
              <a:t>8.4%</a:t>
            </a:r>
          </a:p>
        </p:txBody>
      </p:sp>
      <p:sp>
        <p:nvSpPr>
          <p:cNvPr id="19" name="TextBox 18">
            <a:extLst>
              <a:ext uri="{FF2B5EF4-FFF2-40B4-BE49-F238E27FC236}">
                <a16:creationId xmlns:a16="http://schemas.microsoft.com/office/drawing/2014/main" id="{BFD2BFB8-0BB4-4913-A28E-D9D192C781AF}"/>
              </a:ext>
            </a:extLst>
          </p:cNvPr>
          <p:cNvSpPr txBox="1"/>
          <p:nvPr/>
        </p:nvSpPr>
        <p:spPr>
          <a:xfrm>
            <a:off x="8340757" y="3581402"/>
            <a:ext cx="1603320"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Narrow"/>
                <a:ea typeface="ＭＳ Ｐゴシック" pitchFamily="34" charset="-128"/>
                <a:cs typeface="Arial Narrow"/>
              </a:rPr>
              <a:t>30-yr Annualized Return </a:t>
            </a:r>
          </a:p>
        </p:txBody>
      </p:sp>
      <p:sp>
        <p:nvSpPr>
          <p:cNvPr id="20" name="TextBox 19">
            <a:extLst>
              <a:ext uri="{FF2B5EF4-FFF2-40B4-BE49-F238E27FC236}">
                <a16:creationId xmlns:a16="http://schemas.microsoft.com/office/drawing/2014/main" id="{098C46D3-B5AE-4817-BCE7-7CB69293E0D6}"/>
              </a:ext>
            </a:extLst>
          </p:cNvPr>
          <p:cNvSpPr txBox="1"/>
          <p:nvPr/>
        </p:nvSpPr>
        <p:spPr>
          <a:xfrm>
            <a:off x="3459358" y="3130550"/>
            <a:ext cx="1570038" cy="52322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Geneva" charset="-128"/>
                <a:cs typeface="Arial" panose="020B0604020202020204" pitchFamily="34" charset="0"/>
              </a:rPr>
              <a:t>8.1%</a:t>
            </a:r>
          </a:p>
        </p:txBody>
      </p:sp>
      <p:sp>
        <p:nvSpPr>
          <p:cNvPr id="21" name="TextBox 20">
            <a:extLst>
              <a:ext uri="{FF2B5EF4-FFF2-40B4-BE49-F238E27FC236}">
                <a16:creationId xmlns:a16="http://schemas.microsoft.com/office/drawing/2014/main" id="{8C99BDFE-A339-4DE5-ABEA-83D796D29ADD}"/>
              </a:ext>
            </a:extLst>
          </p:cNvPr>
          <p:cNvSpPr txBox="1"/>
          <p:nvPr/>
        </p:nvSpPr>
        <p:spPr>
          <a:xfrm>
            <a:off x="3452828" y="3581402"/>
            <a:ext cx="1589024"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a:ea typeface="Geneva" charset="-128"/>
                <a:cs typeface="Arial Narrow"/>
              </a:rPr>
              <a:t>5-yr Annualized </a:t>
            </a:r>
            <a:br>
              <a:rPr kumimoji="0" lang="en-US" sz="1600" b="0" i="0" u="none" strike="noStrike" kern="0" cap="none" spc="0" normalizeH="0" baseline="0" noProof="0" dirty="0">
                <a:ln>
                  <a:noFill/>
                </a:ln>
                <a:solidFill>
                  <a:srgbClr val="FFFFFF"/>
                </a:solidFill>
                <a:effectLst/>
                <a:uLnTx/>
                <a:uFillTx/>
                <a:latin typeface="Arial Narrow"/>
                <a:ea typeface="Geneva" charset="-128"/>
                <a:cs typeface="Arial Narrow"/>
              </a:rPr>
            </a:br>
            <a:r>
              <a:rPr kumimoji="0" lang="en-US" sz="1600" b="0" i="0" u="none" strike="noStrike" kern="0" cap="none" spc="0" normalizeH="0" baseline="0" noProof="0" dirty="0">
                <a:ln>
                  <a:noFill/>
                </a:ln>
                <a:solidFill>
                  <a:srgbClr val="FFFFFF"/>
                </a:solidFill>
                <a:effectLst/>
                <a:uLnTx/>
                <a:uFillTx/>
                <a:latin typeface="Arial Narrow"/>
                <a:ea typeface="Geneva" charset="-128"/>
                <a:cs typeface="Arial Narrow"/>
              </a:rPr>
              <a:t>Return</a:t>
            </a:r>
          </a:p>
        </p:txBody>
      </p:sp>
    </p:spTree>
    <p:extLst>
      <p:ext uri="{BB962C8B-B14F-4D97-AF65-F5344CB8AC3E}">
        <p14:creationId xmlns:p14="http://schemas.microsoft.com/office/powerpoint/2010/main" val="162025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9DFBA3-6059-42A0-A653-72AB118E13F2}"/>
              </a:ext>
            </a:extLst>
          </p:cNvPr>
          <p:cNvSpPr>
            <a:spLocks noGrp="1"/>
          </p:cNvSpPr>
          <p:nvPr>
            <p:ph type="sldNum" sz="quarter" idx="10"/>
          </p:nvPr>
        </p:nvSpPr>
        <p:spPr/>
        <p:txBody>
          <a:bodyPr/>
          <a:lstStyle/>
          <a:p>
            <a:fld id="{4F9B3E1A-A801-FD45-B4FA-200AE7709368}" type="slidenum">
              <a:rPr lang="en-US" smtClean="0"/>
              <a:pPr/>
              <a:t>6</a:t>
            </a:fld>
            <a:endParaRPr lang="en-US" dirty="0"/>
          </a:p>
        </p:txBody>
      </p:sp>
      <p:pic>
        <p:nvPicPr>
          <p:cNvPr id="3" name="Picture 2">
            <a:extLst>
              <a:ext uri="{FF2B5EF4-FFF2-40B4-BE49-F238E27FC236}">
                <a16:creationId xmlns:a16="http://schemas.microsoft.com/office/drawing/2014/main" id="{6D7C2E89-5E3A-4266-95CA-FED0A145E99F}"/>
              </a:ext>
            </a:extLst>
          </p:cNvPr>
          <p:cNvPicPr>
            <a:picLocks noChangeAspect="1"/>
          </p:cNvPicPr>
          <p:nvPr/>
        </p:nvPicPr>
        <p:blipFill>
          <a:blip r:embed="rId2"/>
          <a:stretch>
            <a:fillRect/>
          </a:stretch>
        </p:blipFill>
        <p:spPr>
          <a:xfrm>
            <a:off x="228600" y="990600"/>
            <a:ext cx="11285315" cy="4572000"/>
          </a:xfrm>
          <a:prstGeom prst="rect">
            <a:avLst/>
          </a:prstGeom>
        </p:spPr>
      </p:pic>
    </p:spTree>
    <p:extLst>
      <p:ext uri="{BB962C8B-B14F-4D97-AF65-F5344CB8AC3E}">
        <p14:creationId xmlns:p14="http://schemas.microsoft.com/office/powerpoint/2010/main" val="178466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Single Corner Rectangle 17">
            <a:extLst>
              <a:ext uri="{FF2B5EF4-FFF2-40B4-BE49-F238E27FC236}">
                <a16:creationId xmlns:a16="http://schemas.microsoft.com/office/drawing/2014/main" id="{E4516193-5813-5C40-AFCE-84809FA612F0}"/>
              </a:ext>
            </a:extLst>
          </p:cNvPr>
          <p:cNvSpPr/>
          <p:nvPr/>
        </p:nvSpPr>
        <p:spPr>
          <a:xfrm rot="10800000">
            <a:off x="7721601" y="1554034"/>
            <a:ext cx="2743201" cy="3238284"/>
          </a:xfrm>
          <a:prstGeom prst="round1Rect">
            <a:avLst>
              <a:gd name="adj" fmla="val 13127"/>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defRPr/>
            </a:pPr>
            <a:endParaRPr lang="en-US">
              <a:solidFill>
                <a:prstClr val="white"/>
              </a:solidFill>
              <a:latin typeface="Calibri"/>
            </a:endParaRPr>
          </a:p>
        </p:txBody>
      </p:sp>
      <p:sp>
        <p:nvSpPr>
          <p:cNvPr id="16" name="Round Single Corner Rectangle 15">
            <a:extLst>
              <a:ext uri="{FF2B5EF4-FFF2-40B4-BE49-F238E27FC236}">
                <a16:creationId xmlns:a16="http://schemas.microsoft.com/office/drawing/2014/main" id="{C7323C38-3F09-DD45-9D88-30AAD4A4297B}"/>
              </a:ext>
            </a:extLst>
          </p:cNvPr>
          <p:cNvSpPr/>
          <p:nvPr/>
        </p:nvSpPr>
        <p:spPr>
          <a:xfrm rot="10800000">
            <a:off x="4470401" y="1613115"/>
            <a:ext cx="2743201" cy="3238284"/>
          </a:xfrm>
          <a:prstGeom prst="round1Rect">
            <a:avLst>
              <a:gd name="adj" fmla="val 13127"/>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defRPr/>
            </a:pPr>
            <a:endParaRPr lang="en-US">
              <a:solidFill>
                <a:prstClr val="white"/>
              </a:solidFill>
              <a:latin typeface="Calibri"/>
            </a:endParaRPr>
          </a:p>
        </p:txBody>
      </p:sp>
      <p:sp>
        <p:nvSpPr>
          <p:cNvPr id="17" name="Round Single Corner Rectangle 16">
            <a:extLst>
              <a:ext uri="{FF2B5EF4-FFF2-40B4-BE49-F238E27FC236}">
                <a16:creationId xmlns:a16="http://schemas.microsoft.com/office/drawing/2014/main" id="{CDCF33EA-616D-A64C-AE6E-0FB84DC1E468}"/>
              </a:ext>
            </a:extLst>
          </p:cNvPr>
          <p:cNvSpPr/>
          <p:nvPr/>
        </p:nvSpPr>
        <p:spPr>
          <a:xfrm rot="10800000" flipH="1">
            <a:off x="1422402" y="1554034"/>
            <a:ext cx="2731577" cy="3238284"/>
          </a:xfrm>
          <a:prstGeom prst="round1Rect">
            <a:avLst>
              <a:gd name="adj" fmla="val 13127"/>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defRPr/>
            </a:pPr>
            <a:endParaRPr lang="en-US">
              <a:solidFill>
                <a:prstClr val="white"/>
              </a:solidFill>
              <a:latin typeface="Calibri"/>
            </a:endParaRPr>
          </a:p>
        </p:txBody>
      </p:sp>
      <p:sp>
        <p:nvSpPr>
          <p:cNvPr id="2" name="Slide Number Placeholder 1">
            <a:extLst>
              <a:ext uri="{FF2B5EF4-FFF2-40B4-BE49-F238E27FC236}">
                <a16:creationId xmlns:a16="http://schemas.microsoft.com/office/drawing/2014/main" id="{0EAFD91E-9F1E-41A0-95BB-AC40BEF01B43}"/>
              </a:ext>
            </a:extLst>
          </p:cNvPr>
          <p:cNvSpPr>
            <a:spLocks noGrp="1"/>
          </p:cNvSpPr>
          <p:nvPr>
            <p:ph type="sldNum" sz="quarter" idx="12"/>
          </p:nvPr>
        </p:nvSpPr>
        <p:spPr/>
        <p:txBody>
          <a:bodyPr/>
          <a:lstStyle/>
          <a:p>
            <a:pPr defTabSz="1219170" fontAlgn="auto">
              <a:spcBef>
                <a:spcPts val="0"/>
              </a:spcBef>
              <a:spcAft>
                <a:spcPts val="0"/>
              </a:spcAft>
              <a:defRPr/>
            </a:pPr>
            <a:fld id="{8C35DB95-7187-4AF7-8E8D-10CE1D3A0F0E}" type="slidenum">
              <a:rPr lang="en-US" sz="1333">
                <a:solidFill>
                  <a:prstClr val="black">
                    <a:tint val="75000"/>
                  </a:prstClr>
                </a:solidFill>
                <a:latin typeface="Arial Narrow" pitchFamily="34" charset="0"/>
                <a:ea typeface="+mn-ea"/>
              </a:rPr>
              <a:pPr defTabSz="1219170" fontAlgn="auto">
                <a:spcBef>
                  <a:spcPts val="0"/>
                </a:spcBef>
                <a:spcAft>
                  <a:spcPts val="0"/>
                </a:spcAft>
                <a:defRPr/>
              </a:pPr>
              <a:t>7</a:t>
            </a:fld>
            <a:endParaRPr lang="en-US" sz="1333" dirty="0">
              <a:solidFill>
                <a:prstClr val="black">
                  <a:tint val="75000"/>
                </a:prstClr>
              </a:solidFill>
              <a:latin typeface="Arial Narrow" pitchFamily="34" charset="0"/>
              <a:ea typeface="+mn-ea"/>
            </a:endParaRPr>
          </a:p>
        </p:txBody>
      </p:sp>
      <p:sp>
        <p:nvSpPr>
          <p:cNvPr id="3" name="Title 2">
            <a:extLst>
              <a:ext uri="{FF2B5EF4-FFF2-40B4-BE49-F238E27FC236}">
                <a16:creationId xmlns:a16="http://schemas.microsoft.com/office/drawing/2014/main" id="{9768B79C-28D7-44E4-AA01-4554A5A8B7CC}"/>
              </a:ext>
            </a:extLst>
          </p:cNvPr>
          <p:cNvSpPr>
            <a:spLocks noGrp="1"/>
          </p:cNvSpPr>
          <p:nvPr>
            <p:ph type="title"/>
          </p:nvPr>
        </p:nvSpPr>
        <p:spPr/>
        <p:txBody>
          <a:bodyPr/>
          <a:lstStyle/>
          <a:p>
            <a:r>
              <a:rPr lang="en-US" dirty="0"/>
              <a:t>Three Key Risks</a:t>
            </a:r>
          </a:p>
        </p:txBody>
      </p:sp>
      <p:sp>
        <p:nvSpPr>
          <p:cNvPr id="12" name="Oval 11">
            <a:extLst>
              <a:ext uri="{FF2B5EF4-FFF2-40B4-BE49-F238E27FC236}">
                <a16:creationId xmlns:a16="http://schemas.microsoft.com/office/drawing/2014/main" id="{A6ADAECF-C587-4D47-A9FF-97DAAC43D7FD}"/>
              </a:ext>
            </a:extLst>
          </p:cNvPr>
          <p:cNvSpPr/>
          <p:nvPr/>
        </p:nvSpPr>
        <p:spPr>
          <a:xfrm>
            <a:off x="8610600" y="2000143"/>
            <a:ext cx="1117600" cy="1117600"/>
          </a:xfrm>
          <a:prstGeom prst="ellipse">
            <a:avLst/>
          </a:prstGeom>
          <a:solidFill>
            <a:srgbClr val="006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defRPr/>
            </a:pPr>
            <a:endParaRPr lang="en-US">
              <a:solidFill>
                <a:prstClr val="white"/>
              </a:solidFill>
              <a:latin typeface="Calibri"/>
            </a:endParaRPr>
          </a:p>
        </p:txBody>
      </p:sp>
      <p:sp>
        <p:nvSpPr>
          <p:cNvPr id="13" name="Oval 12">
            <a:extLst>
              <a:ext uri="{FF2B5EF4-FFF2-40B4-BE49-F238E27FC236}">
                <a16:creationId xmlns:a16="http://schemas.microsoft.com/office/drawing/2014/main" id="{E290CDAC-E2FC-2D45-8E4B-70939D3AE7CC}"/>
              </a:ext>
            </a:extLst>
          </p:cNvPr>
          <p:cNvSpPr/>
          <p:nvPr/>
        </p:nvSpPr>
        <p:spPr>
          <a:xfrm>
            <a:off x="2133600" y="2000143"/>
            <a:ext cx="1117600" cy="1117600"/>
          </a:xfrm>
          <a:prstGeom prst="ellipse">
            <a:avLst/>
          </a:prstGeom>
          <a:solidFill>
            <a:srgbClr val="006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defRPr/>
            </a:pPr>
            <a:endParaRPr lang="en-US">
              <a:solidFill>
                <a:prstClr val="white"/>
              </a:solidFill>
              <a:latin typeface="Calibri"/>
            </a:endParaRPr>
          </a:p>
        </p:txBody>
      </p:sp>
      <p:sp>
        <p:nvSpPr>
          <p:cNvPr id="14" name="Rectangle 13">
            <a:extLst>
              <a:ext uri="{FF2B5EF4-FFF2-40B4-BE49-F238E27FC236}">
                <a16:creationId xmlns:a16="http://schemas.microsoft.com/office/drawing/2014/main" id="{29D0FBA0-AC6F-4E44-9F2A-63614CC442C1}"/>
              </a:ext>
            </a:extLst>
          </p:cNvPr>
          <p:cNvSpPr/>
          <p:nvPr/>
        </p:nvSpPr>
        <p:spPr>
          <a:xfrm>
            <a:off x="7832304" y="3346512"/>
            <a:ext cx="2429297" cy="830997"/>
          </a:xfrm>
          <a:prstGeom prst="rect">
            <a:avLst/>
          </a:prstGeom>
        </p:spPr>
        <p:txBody>
          <a:bodyPr wrap="square">
            <a:spAutoFit/>
          </a:bodyPr>
          <a:lstStyle/>
          <a:p>
            <a:pPr marL="609585" lvl="1" algn="ctr" defTabSz="1219170" fontAlgn="auto">
              <a:spcBef>
                <a:spcPts val="0"/>
              </a:spcBef>
              <a:spcAft>
                <a:spcPts val="0"/>
              </a:spcAft>
              <a:defRPr/>
            </a:pPr>
            <a:r>
              <a:rPr lang="en-US" dirty="0">
                <a:solidFill>
                  <a:prstClr val="black"/>
                </a:solidFill>
                <a:latin typeface="Arial" panose="020B0604020202020204" pitchFamily="34" charset="0"/>
                <a:ea typeface="+mn-ea"/>
                <a:cs typeface="Arial" panose="020B0604020202020204" pitchFamily="34" charset="0"/>
              </a:rPr>
              <a:t>Employer </a:t>
            </a:r>
            <a:br>
              <a:rPr lang="en-US" dirty="0">
                <a:solidFill>
                  <a:prstClr val="black"/>
                </a:solidFill>
                <a:latin typeface="Arial" panose="020B0604020202020204" pitchFamily="34" charset="0"/>
                <a:ea typeface="+mn-ea"/>
                <a:cs typeface="Arial" panose="020B0604020202020204" pitchFamily="34" charset="0"/>
              </a:rPr>
            </a:br>
            <a:r>
              <a:rPr lang="en-US" dirty="0">
                <a:solidFill>
                  <a:prstClr val="black"/>
                </a:solidFill>
                <a:latin typeface="Arial" panose="020B0604020202020204" pitchFamily="34" charset="0"/>
                <a:ea typeface="+mn-ea"/>
                <a:cs typeface="Arial" panose="020B0604020202020204" pitchFamily="34" charset="0"/>
              </a:rPr>
              <a:t>Affordability</a:t>
            </a:r>
            <a:endParaRPr lang="en-US" sz="1600" dirty="0">
              <a:solidFill>
                <a:prstClr val="black"/>
              </a:solidFill>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F63BEDFD-FD5C-D84D-9CBD-76160EAA1208}"/>
              </a:ext>
            </a:extLst>
          </p:cNvPr>
          <p:cNvSpPr/>
          <p:nvPr/>
        </p:nvSpPr>
        <p:spPr>
          <a:xfrm>
            <a:off x="1146776" y="3422543"/>
            <a:ext cx="2393604" cy="830997"/>
          </a:xfrm>
          <a:prstGeom prst="rect">
            <a:avLst/>
          </a:prstGeom>
        </p:spPr>
        <p:txBody>
          <a:bodyPr wrap="none">
            <a:spAutoFit/>
          </a:bodyPr>
          <a:lstStyle/>
          <a:p>
            <a:pPr marL="609585" lvl="1" algn="ctr" defTabSz="1219170" fontAlgn="auto">
              <a:spcBef>
                <a:spcPts val="0"/>
              </a:spcBef>
              <a:spcAft>
                <a:spcPts val="0"/>
              </a:spcAft>
              <a:defRPr/>
            </a:pPr>
            <a:r>
              <a:rPr lang="en-US" dirty="0">
                <a:solidFill>
                  <a:prstClr val="black"/>
                </a:solidFill>
                <a:latin typeface="Arial" panose="020B0604020202020204" pitchFamily="34" charset="0"/>
                <a:ea typeface="+mn-ea"/>
                <a:cs typeface="Arial" panose="020B0604020202020204" pitchFamily="34" charset="0"/>
              </a:rPr>
              <a:t>Investment</a:t>
            </a:r>
            <a:br>
              <a:rPr lang="en-US" dirty="0">
                <a:solidFill>
                  <a:prstClr val="black"/>
                </a:solidFill>
                <a:latin typeface="Arial" panose="020B0604020202020204" pitchFamily="34" charset="0"/>
                <a:ea typeface="+mn-ea"/>
                <a:cs typeface="Arial" panose="020B0604020202020204" pitchFamily="34" charset="0"/>
              </a:rPr>
            </a:br>
            <a:r>
              <a:rPr lang="en-US" dirty="0">
                <a:solidFill>
                  <a:prstClr val="black"/>
                </a:solidFill>
                <a:latin typeface="Arial" panose="020B0604020202020204" pitchFamily="34" charset="0"/>
                <a:ea typeface="+mn-ea"/>
                <a:cs typeface="Arial" panose="020B0604020202020204" pitchFamily="34" charset="0"/>
              </a:rPr>
              <a:t>risk/liquidity</a:t>
            </a:r>
            <a:endParaRPr lang="en-US" sz="1600" dirty="0">
              <a:solidFill>
                <a:prstClr val="black"/>
              </a:solidFill>
              <a:latin typeface="Arial" panose="020B0604020202020204" pitchFamily="34" charset="0"/>
              <a:ea typeface="+mn-ea"/>
              <a:cs typeface="Arial" panose="020B0604020202020204" pitchFamily="34" charset="0"/>
            </a:endParaRPr>
          </a:p>
        </p:txBody>
      </p:sp>
      <p:sp>
        <p:nvSpPr>
          <p:cNvPr id="22" name="Oval 21">
            <a:extLst>
              <a:ext uri="{FF2B5EF4-FFF2-40B4-BE49-F238E27FC236}">
                <a16:creationId xmlns:a16="http://schemas.microsoft.com/office/drawing/2014/main" id="{C9FE8ADE-7A7A-8045-95F5-F42B86892B5F}"/>
              </a:ext>
            </a:extLst>
          </p:cNvPr>
          <p:cNvSpPr/>
          <p:nvPr/>
        </p:nvSpPr>
        <p:spPr>
          <a:xfrm>
            <a:off x="5283200" y="2004863"/>
            <a:ext cx="1117600" cy="1117600"/>
          </a:xfrm>
          <a:prstGeom prst="ellipse">
            <a:avLst/>
          </a:prstGeom>
          <a:solidFill>
            <a:srgbClr val="006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defRPr/>
            </a:pPr>
            <a:endParaRPr lang="en-US">
              <a:solidFill>
                <a:prstClr val="white"/>
              </a:solidFill>
              <a:latin typeface="Calibri"/>
            </a:endParaRPr>
          </a:p>
        </p:txBody>
      </p:sp>
      <p:sp>
        <p:nvSpPr>
          <p:cNvPr id="24" name="Rectangle 23">
            <a:extLst>
              <a:ext uri="{FF2B5EF4-FFF2-40B4-BE49-F238E27FC236}">
                <a16:creationId xmlns:a16="http://schemas.microsoft.com/office/drawing/2014/main" id="{032CE9F1-D991-6C47-84DC-27D97F4B23A9}"/>
              </a:ext>
            </a:extLst>
          </p:cNvPr>
          <p:cNvSpPr/>
          <p:nvPr/>
        </p:nvSpPr>
        <p:spPr>
          <a:xfrm>
            <a:off x="4043947" y="3422544"/>
            <a:ext cx="2836033" cy="830997"/>
          </a:xfrm>
          <a:prstGeom prst="rect">
            <a:avLst/>
          </a:prstGeom>
        </p:spPr>
        <p:txBody>
          <a:bodyPr wrap="none">
            <a:spAutoFit/>
          </a:bodyPr>
          <a:lstStyle/>
          <a:p>
            <a:pPr marL="609585" lvl="1" algn="ctr" defTabSz="1219170" fontAlgn="auto">
              <a:spcBef>
                <a:spcPts val="0"/>
              </a:spcBef>
              <a:spcAft>
                <a:spcPts val="0"/>
              </a:spcAft>
              <a:defRPr/>
            </a:pPr>
            <a:r>
              <a:rPr lang="en-US" dirty="0">
                <a:solidFill>
                  <a:prstClr val="black"/>
                </a:solidFill>
                <a:latin typeface="Arial" panose="020B0604020202020204" pitchFamily="34" charset="0"/>
                <a:ea typeface="+mn-ea"/>
                <a:cs typeface="Arial" panose="020B0604020202020204" pitchFamily="34" charset="0"/>
              </a:rPr>
              <a:t>Climate risk </a:t>
            </a:r>
          </a:p>
          <a:p>
            <a:pPr marL="609585" lvl="1" algn="ctr" defTabSz="1219170" fontAlgn="auto">
              <a:spcBef>
                <a:spcPts val="0"/>
              </a:spcBef>
              <a:spcAft>
                <a:spcPts val="0"/>
              </a:spcAft>
              <a:defRPr/>
            </a:pPr>
            <a:r>
              <a:rPr lang="en-US" dirty="0">
                <a:solidFill>
                  <a:prstClr val="black"/>
                </a:solidFill>
                <a:latin typeface="Arial" panose="020B0604020202020204" pitchFamily="34" charset="0"/>
                <a:ea typeface="+mn-ea"/>
                <a:cs typeface="Arial" panose="020B0604020202020204" pitchFamily="34" charset="0"/>
              </a:rPr>
              <a:t>to the portfolio </a:t>
            </a:r>
            <a:endParaRPr lang="en-US" sz="16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627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818D4D-D603-4914-9A06-A5F82EC079A4}"/>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17463D-2C4D-4135-B1A4-5F9CC02FBE77}"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4" name="Title 3"/>
          <p:cNvSpPr>
            <a:spLocks noGrp="1"/>
          </p:cNvSpPr>
          <p:nvPr>
            <p:ph type="title"/>
          </p:nvPr>
        </p:nvSpPr>
        <p:spPr/>
        <p:txBody>
          <a:bodyPr/>
          <a:lstStyle/>
          <a:p>
            <a:r>
              <a:rPr lang="en-US" dirty="0"/>
              <a:t>How are CalPERS Pensions Funded?</a:t>
            </a:r>
          </a:p>
        </p:txBody>
      </p:sp>
      <p:pic>
        <p:nvPicPr>
          <p:cNvPr id="5" name="Picture 4">
            <a:extLst>
              <a:ext uri="{FF2B5EF4-FFF2-40B4-BE49-F238E27FC236}">
                <a16:creationId xmlns:a16="http://schemas.microsoft.com/office/drawing/2014/main" id="{9DB21777-65D4-4A97-BF33-42C85B6A7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636332"/>
            <a:ext cx="8512777" cy="3585336"/>
          </a:xfrm>
          <a:prstGeom prst="rect">
            <a:avLst/>
          </a:prstGeom>
        </p:spPr>
      </p:pic>
    </p:spTree>
    <p:extLst>
      <p:ext uri="{BB962C8B-B14F-4D97-AF65-F5344CB8AC3E}">
        <p14:creationId xmlns:p14="http://schemas.microsoft.com/office/powerpoint/2010/main" val="3849566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69A68-96E5-E847-9399-2A38EF848B0E}"/>
              </a:ext>
            </a:extLst>
          </p:cNvPr>
          <p:cNvPicPr>
            <a:picLocks noChangeAspect="1"/>
          </p:cNvPicPr>
          <p:nvPr/>
        </p:nvPicPr>
        <p:blipFill rotWithShape="1">
          <a:blip r:embed="rId3">
            <a:extLst>
              <a:ext uri="{28A0092B-C50C-407E-A947-70E740481C1C}">
                <a14:useLocalDpi xmlns:a14="http://schemas.microsoft.com/office/drawing/2010/main" val="0"/>
              </a:ext>
            </a:extLst>
          </a:blip>
          <a:srcRect l="22525" t="43039" r="32828" b="42879"/>
          <a:stretch/>
        </p:blipFill>
        <p:spPr>
          <a:xfrm>
            <a:off x="4903900" y="2294451"/>
            <a:ext cx="6613753" cy="1611899"/>
          </a:xfrm>
          <a:prstGeom prst="rect">
            <a:avLst/>
          </a:prstGeom>
        </p:spPr>
      </p:pic>
      <p:sp>
        <p:nvSpPr>
          <p:cNvPr id="3" name="Title 2">
            <a:extLst>
              <a:ext uri="{FF2B5EF4-FFF2-40B4-BE49-F238E27FC236}">
                <a16:creationId xmlns:a16="http://schemas.microsoft.com/office/drawing/2014/main" id="{FE9462EB-A529-42B0-B5DA-2247E61D1C9A}"/>
              </a:ext>
            </a:extLst>
          </p:cNvPr>
          <p:cNvSpPr>
            <a:spLocks noGrp="1"/>
          </p:cNvSpPr>
          <p:nvPr>
            <p:ph type="title" idx="4294967295"/>
          </p:nvPr>
        </p:nvSpPr>
        <p:spPr>
          <a:xfrm>
            <a:off x="7620000" y="1600201"/>
            <a:ext cx="1422400" cy="1107017"/>
          </a:xfrm>
        </p:spPr>
        <p:txBody>
          <a:bodyPr/>
          <a:lstStyle/>
          <a:p>
            <a:pPr algn="ctr"/>
            <a:r>
              <a:rPr lang="en-US" altLang="en-US" sz="2133" b="1" dirty="0">
                <a:solidFill>
                  <a:schemeClr val="tx1"/>
                </a:solidFill>
              </a:rPr>
              <a:t>71%</a:t>
            </a:r>
            <a:endParaRPr lang="en-US" b="1" dirty="0">
              <a:solidFill>
                <a:schemeClr val="tx1"/>
              </a:solidFill>
            </a:endParaRPr>
          </a:p>
        </p:txBody>
      </p:sp>
      <p:sp>
        <p:nvSpPr>
          <p:cNvPr id="8" name="Rectangle 7">
            <a:extLst>
              <a:ext uri="{FF2B5EF4-FFF2-40B4-BE49-F238E27FC236}">
                <a16:creationId xmlns:a16="http://schemas.microsoft.com/office/drawing/2014/main" id="{A2AC4195-90FF-2147-8CDA-60E51B11C49C}"/>
              </a:ext>
            </a:extLst>
          </p:cNvPr>
          <p:cNvSpPr/>
          <p:nvPr/>
        </p:nvSpPr>
        <p:spPr>
          <a:xfrm>
            <a:off x="5183343" y="4349940"/>
            <a:ext cx="1928659" cy="420564"/>
          </a:xfrm>
          <a:prstGeom prst="rect">
            <a:avLst/>
          </a:prstGeom>
          <a:noFill/>
        </p:spPr>
        <p:txBody>
          <a:bodyPr wrap="square">
            <a:spAutoFit/>
          </a:bodyPr>
          <a:lstStyle/>
          <a:p>
            <a:pPr algn="ctr" defTabSz="1219170" fontAlgn="auto">
              <a:spcBef>
                <a:spcPts val="0"/>
              </a:spcBef>
              <a:spcAft>
                <a:spcPts val="0"/>
              </a:spcAft>
              <a:defRPr/>
            </a:pPr>
            <a:r>
              <a:rPr lang="en-US" sz="2133" dirty="0">
                <a:solidFill>
                  <a:prstClr val="black"/>
                </a:solidFill>
                <a:latin typeface="Arial" panose="020B0604020202020204" pitchFamily="34" charset="0"/>
                <a:ea typeface="+mn-ea"/>
                <a:cs typeface="Arial" panose="020B0604020202020204" pitchFamily="34" charset="0"/>
              </a:rPr>
              <a:t>50-60%</a:t>
            </a:r>
          </a:p>
        </p:txBody>
      </p:sp>
      <p:sp>
        <p:nvSpPr>
          <p:cNvPr id="9" name="Rectangle 8">
            <a:extLst>
              <a:ext uri="{FF2B5EF4-FFF2-40B4-BE49-F238E27FC236}">
                <a16:creationId xmlns:a16="http://schemas.microsoft.com/office/drawing/2014/main" id="{9E9C85B3-1939-E64C-8156-7286495CB174}"/>
              </a:ext>
            </a:extLst>
          </p:cNvPr>
          <p:cNvSpPr/>
          <p:nvPr/>
        </p:nvSpPr>
        <p:spPr>
          <a:xfrm>
            <a:off x="7317300" y="4355584"/>
            <a:ext cx="1824957" cy="420564"/>
          </a:xfrm>
          <a:prstGeom prst="rect">
            <a:avLst/>
          </a:prstGeom>
          <a:noFill/>
        </p:spPr>
        <p:txBody>
          <a:bodyPr wrap="square">
            <a:spAutoFit/>
          </a:bodyPr>
          <a:lstStyle/>
          <a:p>
            <a:pPr algn="ctr" defTabSz="1219170" fontAlgn="auto">
              <a:spcBef>
                <a:spcPts val="0"/>
              </a:spcBef>
              <a:spcAft>
                <a:spcPts val="0"/>
              </a:spcAft>
              <a:defRPr/>
            </a:pPr>
            <a:r>
              <a:rPr lang="en-US" sz="2133" dirty="0">
                <a:solidFill>
                  <a:prstClr val="black"/>
                </a:solidFill>
                <a:latin typeface="Arial" panose="020B0604020202020204" pitchFamily="34" charset="0"/>
                <a:ea typeface="+mn-ea"/>
                <a:cs typeface="Arial" panose="020B0604020202020204" pitchFamily="34" charset="0"/>
              </a:rPr>
              <a:t>70-80%</a:t>
            </a:r>
          </a:p>
        </p:txBody>
      </p:sp>
      <p:sp>
        <p:nvSpPr>
          <p:cNvPr id="13" name="Rectangle 12">
            <a:extLst>
              <a:ext uri="{FF2B5EF4-FFF2-40B4-BE49-F238E27FC236}">
                <a16:creationId xmlns:a16="http://schemas.microsoft.com/office/drawing/2014/main" id="{4770FA05-C88B-664C-B363-273F2499E5E4}"/>
              </a:ext>
            </a:extLst>
          </p:cNvPr>
          <p:cNvSpPr/>
          <p:nvPr/>
        </p:nvSpPr>
        <p:spPr>
          <a:xfrm>
            <a:off x="9347556" y="4349940"/>
            <a:ext cx="1824957" cy="420564"/>
          </a:xfrm>
          <a:prstGeom prst="rect">
            <a:avLst/>
          </a:prstGeom>
          <a:noFill/>
        </p:spPr>
        <p:txBody>
          <a:bodyPr wrap="square">
            <a:spAutoFit/>
          </a:bodyPr>
          <a:lstStyle/>
          <a:p>
            <a:pPr algn="ctr" defTabSz="1219170" fontAlgn="auto">
              <a:spcBef>
                <a:spcPts val="0"/>
              </a:spcBef>
              <a:spcAft>
                <a:spcPts val="0"/>
              </a:spcAft>
              <a:defRPr/>
            </a:pPr>
            <a:r>
              <a:rPr lang="en-US" sz="2133" dirty="0">
                <a:solidFill>
                  <a:prstClr val="black"/>
                </a:solidFill>
                <a:latin typeface="Arial" panose="020B0604020202020204" pitchFamily="34" charset="0"/>
                <a:ea typeface="+mn-ea"/>
                <a:cs typeface="Arial" panose="020B0604020202020204" pitchFamily="34" charset="0"/>
              </a:rPr>
              <a:t>90-100%</a:t>
            </a:r>
          </a:p>
        </p:txBody>
      </p:sp>
      <p:cxnSp>
        <p:nvCxnSpPr>
          <p:cNvPr id="14" name="Straight Arrow Connector 13">
            <a:extLst>
              <a:ext uri="{FF2B5EF4-FFF2-40B4-BE49-F238E27FC236}">
                <a16:creationId xmlns:a16="http://schemas.microsoft.com/office/drawing/2014/main" id="{8B7FBB2D-33A7-7341-8EBB-BE035A514EAA}"/>
              </a:ext>
            </a:extLst>
          </p:cNvPr>
          <p:cNvCxnSpPr>
            <a:cxnSpLocks/>
          </p:cNvCxnSpPr>
          <p:nvPr/>
        </p:nvCxnSpPr>
        <p:spPr>
          <a:xfrm>
            <a:off x="5183344" y="4038600"/>
            <a:ext cx="1928657" cy="0"/>
          </a:xfrm>
          <a:prstGeom prst="straightConnector1">
            <a:avLst/>
          </a:prstGeom>
          <a:ln>
            <a:solidFill>
              <a:schemeClr val="bg2">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riangle 5">
            <a:extLst>
              <a:ext uri="{FF2B5EF4-FFF2-40B4-BE49-F238E27FC236}">
                <a16:creationId xmlns:a16="http://schemas.microsoft.com/office/drawing/2014/main" id="{2A8B826B-CA60-E145-A10C-84F0919AF05C}"/>
              </a:ext>
            </a:extLst>
          </p:cNvPr>
          <p:cNvSpPr/>
          <p:nvPr/>
        </p:nvSpPr>
        <p:spPr>
          <a:xfrm rot="10800000">
            <a:off x="8155101" y="2485636"/>
            <a:ext cx="309649" cy="618915"/>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defRPr/>
            </a:pPr>
            <a:endParaRPr lang="en-US">
              <a:solidFill>
                <a:prstClr val="white"/>
              </a:solidFill>
              <a:latin typeface="Calibri"/>
            </a:endParaRPr>
          </a:p>
        </p:txBody>
      </p:sp>
      <p:sp>
        <p:nvSpPr>
          <p:cNvPr id="19" name="Rounded Rectangle 18">
            <a:extLst>
              <a:ext uri="{FF2B5EF4-FFF2-40B4-BE49-F238E27FC236}">
                <a16:creationId xmlns:a16="http://schemas.microsoft.com/office/drawing/2014/main" id="{8B133CCB-8CDB-CF49-8CBB-50239B176729}"/>
              </a:ext>
            </a:extLst>
          </p:cNvPr>
          <p:cNvSpPr/>
          <p:nvPr/>
        </p:nvSpPr>
        <p:spPr>
          <a:xfrm>
            <a:off x="437879" y="431800"/>
            <a:ext cx="3962400" cy="5943601"/>
          </a:xfrm>
          <a:prstGeom prst="roundRect">
            <a:avLst>
              <a:gd name="adj" fmla="val 5983"/>
            </a:avLst>
          </a:prstGeom>
          <a:solidFill>
            <a:srgbClr val="006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defRPr/>
            </a:pPr>
            <a:endParaRPr lang="en-US">
              <a:solidFill>
                <a:prstClr val="white"/>
              </a:solidFill>
              <a:latin typeface="Calibri"/>
            </a:endParaRPr>
          </a:p>
        </p:txBody>
      </p:sp>
      <p:sp>
        <p:nvSpPr>
          <p:cNvPr id="20" name="TextBox 19">
            <a:extLst>
              <a:ext uri="{FF2B5EF4-FFF2-40B4-BE49-F238E27FC236}">
                <a16:creationId xmlns:a16="http://schemas.microsoft.com/office/drawing/2014/main" id="{0AE82104-AA1B-C445-B681-1AA0AD7EE55E}"/>
              </a:ext>
            </a:extLst>
          </p:cNvPr>
          <p:cNvSpPr txBox="1"/>
          <p:nvPr/>
        </p:nvSpPr>
        <p:spPr>
          <a:xfrm>
            <a:off x="437877" y="2889519"/>
            <a:ext cx="3962400" cy="1241430"/>
          </a:xfrm>
          <a:prstGeom prst="rect">
            <a:avLst/>
          </a:prstGeom>
          <a:noFill/>
        </p:spPr>
        <p:txBody>
          <a:bodyPr wrap="square" rtlCol="0">
            <a:spAutoFit/>
          </a:bodyPr>
          <a:lstStyle/>
          <a:p>
            <a:pPr algn="ctr" defTabSz="1219170" fontAlgn="auto">
              <a:spcBef>
                <a:spcPts val="0"/>
              </a:spcBef>
              <a:spcAft>
                <a:spcPts val="0"/>
              </a:spcAft>
              <a:defRPr/>
            </a:pPr>
            <a:r>
              <a:rPr lang="en-US" sz="2667" dirty="0">
                <a:solidFill>
                  <a:prstClr val="white"/>
                </a:solidFill>
                <a:latin typeface="Arial" panose="020B0604020202020204" pitchFamily="34" charset="0"/>
                <a:ea typeface="Arial Narrow" charset="0"/>
                <a:cs typeface="Arial" panose="020B0604020202020204" pitchFamily="34" charset="0"/>
              </a:rPr>
              <a:t>Funded status goal: </a:t>
            </a:r>
            <a:r>
              <a:rPr lang="en-US" sz="4800" b="1" dirty="0">
                <a:solidFill>
                  <a:prstClr val="white"/>
                </a:solidFill>
                <a:latin typeface="Arial" panose="020B0604020202020204" pitchFamily="34" charset="0"/>
                <a:ea typeface="Arial Narrow" charset="0"/>
                <a:cs typeface="Arial" panose="020B0604020202020204" pitchFamily="34" charset="0"/>
              </a:rPr>
              <a:t>100%</a:t>
            </a:r>
          </a:p>
        </p:txBody>
      </p:sp>
      <p:pic>
        <p:nvPicPr>
          <p:cNvPr id="21" name="Picture 20">
            <a:extLst>
              <a:ext uri="{FF2B5EF4-FFF2-40B4-BE49-F238E27FC236}">
                <a16:creationId xmlns:a16="http://schemas.microsoft.com/office/drawing/2014/main" id="{DAB9BC93-A37E-B547-A625-1BDF9DFCD11F}"/>
              </a:ext>
            </a:extLst>
          </p:cNvPr>
          <p:cNvPicPr>
            <a:picLocks noChangeAspect="1"/>
          </p:cNvPicPr>
          <p:nvPr/>
        </p:nvPicPr>
        <p:blipFill>
          <a:blip r:embed="rId4"/>
          <a:stretch>
            <a:fillRect/>
          </a:stretch>
        </p:blipFill>
        <p:spPr>
          <a:xfrm>
            <a:off x="1932971" y="1257399"/>
            <a:ext cx="940733" cy="963132"/>
          </a:xfrm>
          <a:prstGeom prst="rect">
            <a:avLst/>
          </a:prstGeom>
        </p:spPr>
      </p:pic>
      <p:sp>
        <p:nvSpPr>
          <p:cNvPr id="22" name="Rounded Rectangle 21">
            <a:extLst>
              <a:ext uri="{FF2B5EF4-FFF2-40B4-BE49-F238E27FC236}">
                <a16:creationId xmlns:a16="http://schemas.microsoft.com/office/drawing/2014/main" id="{728BCF81-C9B1-9840-A8C7-13051F5780BE}"/>
              </a:ext>
            </a:extLst>
          </p:cNvPr>
          <p:cNvSpPr/>
          <p:nvPr/>
        </p:nvSpPr>
        <p:spPr>
          <a:xfrm>
            <a:off x="4605576" y="431798"/>
            <a:ext cx="7315200" cy="5943601"/>
          </a:xfrm>
          <a:prstGeom prst="roundRect">
            <a:avLst>
              <a:gd name="adj" fmla="val 5983"/>
            </a:avLst>
          </a:prstGeom>
          <a:noFill/>
          <a:ln w="12700">
            <a:solidFill>
              <a:srgbClr val="006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defRPr/>
            </a:pPr>
            <a:endParaRPr lang="en-US">
              <a:solidFill>
                <a:prstClr val="white"/>
              </a:solidFill>
              <a:latin typeface="Calibri"/>
            </a:endParaRPr>
          </a:p>
        </p:txBody>
      </p:sp>
      <p:cxnSp>
        <p:nvCxnSpPr>
          <p:cNvPr id="23" name="Straight Arrow Connector 22">
            <a:extLst>
              <a:ext uri="{FF2B5EF4-FFF2-40B4-BE49-F238E27FC236}">
                <a16:creationId xmlns:a16="http://schemas.microsoft.com/office/drawing/2014/main" id="{9834E971-1A1B-044C-A0C5-0AA58AA07F0E}"/>
              </a:ext>
            </a:extLst>
          </p:cNvPr>
          <p:cNvCxnSpPr>
            <a:cxnSpLocks/>
          </p:cNvCxnSpPr>
          <p:nvPr/>
        </p:nvCxnSpPr>
        <p:spPr>
          <a:xfrm>
            <a:off x="7213601" y="4038600"/>
            <a:ext cx="1928657" cy="0"/>
          </a:xfrm>
          <a:prstGeom prst="straightConnector1">
            <a:avLst/>
          </a:prstGeom>
          <a:ln>
            <a:solidFill>
              <a:schemeClr val="bg2">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34EC89-D368-4141-B243-0317E0F45C73}"/>
              </a:ext>
            </a:extLst>
          </p:cNvPr>
          <p:cNvCxnSpPr>
            <a:cxnSpLocks/>
          </p:cNvCxnSpPr>
          <p:nvPr/>
        </p:nvCxnSpPr>
        <p:spPr>
          <a:xfrm>
            <a:off x="9245601" y="4038600"/>
            <a:ext cx="1928657" cy="0"/>
          </a:xfrm>
          <a:prstGeom prst="straightConnector1">
            <a:avLst/>
          </a:prstGeom>
          <a:ln>
            <a:solidFill>
              <a:schemeClr val="bg2">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728830"/>
      </p:ext>
    </p:extLst>
  </p:cSld>
  <p:clrMapOvr>
    <a:masterClrMapping/>
  </p:clrMapOvr>
</p:sld>
</file>

<file path=ppt/theme/theme1.xml><?xml version="1.0" encoding="utf-8"?>
<a:theme xmlns:a="http://schemas.openxmlformats.org/drawingml/2006/main" name="Accessible CalPERS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d Forum 2017">
  <a:themeElements>
    <a:clrScheme name="Custom 26">
      <a:dk1>
        <a:srgbClr val="19322F"/>
      </a:dk1>
      <a:lt1>
        <a:srgbClr val="FFFFFF"/>
      </a:lt1>
      <a:dk2>
        <a:srgbClr val="DBAA00"/>
      </a:dk2>
      <a:lt2>
        <a:srgbClr val="FFFFFF"/>
      </a:lt2>
      <a:accent1>
        <a:srgbClr val="19322F"/>
      </a:accent1>
      <a:accent2>
        <a:srgbClr val="DBAA00"/>
      </a:accent2>
      <a:accent3>
        <a:srgbClr val="CF4520"/>
      </a:accent3>
      <a:accent4>
        <a:srgbClr val="1A1918"/>
      </a:accent4>
      <a:accent5>
        <a:srgbClr val="FDE051"/>
      </a:accent5>
      <a:accent6>
        <a:srgbClr val="764D28"/>
      </a:accent6>
      <a:hlink>
        <a:srgbClr val="19322F"/>
      </a:hlink>
      <a:folHlink>
        <a:srgbClr val="5F5F5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filesEdForum2018_ppt_template.potx [Read-Only]" id="{44E0BE35-2DE8-479A-B249-FE81E10F0407}" vid="{8DFFEA04-8B4D-4F5C-AFDE-995089E2B22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SharedContentType xmlns="Microsoft.SharePoint.Taxonomy.ContentTypeSync" SourceId="98f3d6c9-e1eb-45ac-8de5-1acf38a2f59c" ContentTypeId="0x010100F7C8A92E958EC1489A70399484143F4703" PreviousValue="false"/>
</file>

<file path=customXml/item3.xml><?xml version="1.0" encoding="utf-8"?>
<ct:contentTypeSchema xmlns:ct="http://schemas.microsoft.com/office/2006/metadata/contentType" xmlns:ma="http://schemas.microsoft.com/office/2006/metadata/properties/metaAttributes" ct:_="" ma:_="" ma:contentTypeName="Guidelines" ma:contentTypeID="0x010100F7C8A92E958EC1489A70399484143F470300D8606A6401F547409A7E07A30EA25B3B" ma:contentTypeVersion="7" ma:contentTypeDescription="" ma:contentTypeScope="" ma:versionID="87214f118713c6fef9b3040673df8811">
  <xsd:schema xmlns:xsd="http://www.w3.org/2001/XMLSchema" xmlns:xs="http://www.w3.org/2001/XMLSchema" xmlns:p="http://schemas.microsoft.com/office/2006/metadata/properties" xmlns:ns2="dd99a2bc-e6ff-40bd-b1ab-c04d9ff5ef32" xmlns:ns3="84f15767-2d97-4016-a536-7cceded3e87e" xmlns:ns4="2a537635-ce8b-47b5-a6a5-f372cf1ede73" targetNamespace="http://schemas.microsoft.com/office/2006/metadata/properties" ma:root="true" ma:fieldsID="25ea7c09bbdef3fe3dfb7e1f0ae1737d" ns2:_="" ns3:_="" ns4:_="">
    <xsd:import namespace="dd99a2bc-e6ff-40bd-b1ab-c04d9ff5ef32"/>
    <xsd:import namespace="84f15767-2d97-4016-a536-7cceded3e87e"/>
    <xsd:import namespace="2a537635-ce8b-47b5-a6a5-f372cf1ede73"/>
    <xsd:element name="properties">
      <xsd:complexType>
        <xsd:sequence>
          <xsd:element name="documentManagement">
            <xsd:complexType>
              <xsd:all>
                <xsd:element ref="ns2:cpersContentOwner"/>
                <xsd:element ref="ns3:cpersApprovalDate" minOccurs="0"/>
                <xsd:element ref="ns3:cpersDateRevised"/>
                <xsd:element ref="ns2:cpersDetailInfo" minOccurs="0"/>
                <xsd:element ref="ns3:cpersEffectiveDate" minOccurs="0"/>
                <xsd:element ref="ns4:hc69f6d6c857462d9c09cf35f13b4801"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99a2bc-e6ff-40bd-b1ab-c04d9ff5ef32" elementFormDefault="qualified">
    <xsd:import namespace="http://schemas.microsoft.com/office/2006/documentManagement/types"/>
    <xsd:import namespace="http://schemas.microsoft.com/office/infopath/2007/PartnerControls"/>
    <xsd:element name="cpersContentOwner" ma:index="8" ma:displayName="Content Owner" ma:list="UserInfo" ma:SharePointGroup="0" ma:internalName="cpersContent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persDetailInfo" ma:index="11" nillable="true" ma:displayName="Detailed Information" ma:internalName="cpersDetailInfo">
      <xsd:simpleType>
        <xsd:restriction base="dms:Note">
          <xsd:maxLength value="255"/>
        </xsd:restriction>
      </xsd:simpleType>
    </xsd:element>
    <xsd:element name="TaxCatchAll" ma:index="14" nillable="true" ma:displayName="Taxonomy Catch All Column" ma:hidden="true" ma:list="{a8c31320-64f2-4c1e-ade4-80717afb8787}" ma:internalName="TaxCatchAll" ma:showField="CatchAllData" ma:web="e2afde29-1829-4253-afff-91fb83a09301">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a8c31320-64f2-4c1e-ade4-80717afb8787}" ma:internalName="TaxCatchAllLabel" ma:readOnly="true" ma:showField="CatchAllDataLabel" ma:web="e2afde29-1829-4253-afff-91fb83a0930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f15767-2d97-4016-a536-7cceded3e87e" elementFormDefault="qualified">
    <xsd:import namespace="http://schemas.microsoft.com/office/2006/documentManagement/types"/>
    <xsd:import namespace="http://schemas.microsoft.com/office/infopath/2007/PartnerControls"/>
    <xsd:element name="cpersApprovalDate" ma:index="9" nillable="true" ma:displayName="Approval Date" ma:format="DateTime" ma:internalName="cpersApprovalDate">
      <xsd:simpleType>
        <xsd:restriction base="dms:DateTime"/>
      </xsd:simpleType>
    </xsd:element>
    <xsd:element name="cpersDateRevised" ma:index="10" ma:displayName="Date Revised" ma:format="DateOnly" ma:internalName="cpersDateRevised" ma:readOnly="false">
      <xsd:simpleType>
        <xsd:restriction base="dms:DateTime"/>
      </xsd:simpleType>
    </xsd:element>
    <xsd:element name="cpersEffectiveDate" ma:index="12" nillable="true" ma:displayName="Effective Date" ma:format="DateOnly" ma:internalName="cpersEffectiv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a537635-ce8b-47b5-a6a5-f372cf1ede73" elementFormDefault="qualified">
    <xsd:import namespace="http://schemas.microsoft.com/office/2006/documentManagement/types"/>
    <xsd:import namespace="http://schemas.microsoft.com/office/infopath/2007/PartnerControls"/>
    <xsd:element name="hc69f6d6c857462d9c09cf35f13b4801" ma:index="13" nillable="true" ma:displayName="cpersDivision_0" ma:hidden="true" ma:internalName="hc69f6d6c857462d9c09cf35f13b4801">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persContentOwner xmlns="dd99a2bc-e6ff-40bd-b1ab-c04d9ff5ef32">
      <UserInfo>
        <DisplayName>HQDOM01\tmeyers</DisplayName>
        <AccountId>32</AccountId>
        <AccountType/>
      </UserInfo>
    </cpersContentOwner>
    <hc69f6d6c857462d9c09cf35f13b4801 xmlns="2a537635-ce8b-47b5-a6a5-f372cf1ede73">PAOF|cb6db5d6-03b1-4e33-bf3d-e439b651dc5e</hc69f6d6c857462d9c09cf35f13b4801>
    <TaxCatchAll xmlns="dd99a2bc-e6ff-40bd-b1ab-c04d9ff5ef32">
      <Value>9</Value>
    </TaxCatchAll>
    <cpersDateRevised xmlns="84f15767-2d97-4016-a536-7cceded3e87e">2013-02-25T08:00:00+00:00</cpersDateRevised>
    <cpersApprovalDate xmlns="84f15767-2d97-4016-a536-7cceded3e87e">2013-02-25T08:00:00+00:00</cpersApprovalDate>
    <cpersDetailInfo xmlns="dd99a2bc-e6ff-40bd-b1ab-c04d9ff5ef32" xsi:nil="true"/>
    <cpersEffectiveDate xmlns="84f15767-2d97-4016-a536-7cceded3e87e">2013-02-25T08:00:00+00:00</cpersEffectiveDat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B3FE3-2809-471B-972A-B79BCBCBB68C}">
  <ds:schemaRefs>
    <ds:schemaRef ds:uri="http://schemas.microsoft.com/office/2006/metadata/longProperties"/>
  </ds:schemaRefs>
</ds:datastoreItem>
</file>

<file path=customXml/itemProps2.xml><?xml version="1.0" encoding="utf-8"?>
<ds:datastoreItem xmlns:ds="http://schemas.openxmlformats.org/officeDocument/2006/customXml" ds:itemID="{38F28905-8DD8-4E9B-AAED-D4DA000CC0B0}">
  <ds:schemaRefs>
    <ds:schemaRef ds:uri="Microsoft.SharePoint.Taxonomy.ContentTypeSync"/>
  </ds:schemaRefs>
</ds:datastoreItem>
</file>

<file path=customXml/itemProps3.xml><?xml version="1.0" encoding="utf-8"?>
<ds:datastoreItem xmlns:ds="http://schemas.openxmlformats.org/officeDocument/2006/customXml" ds:itemID="{7CDA205C-6DD5-492B-A96C-3AC0EFA93B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99a2bc-e6ff-40bd-b1ab-c04d9ff5ef32"/>
    <ds:schemaRef ds:uri="84f15767-2d97-4016-a536-7cceded3e87e"/>
    <ds:schemaRef ds:uri="2a537635-ce8b-47b5-a6a5-f372cf1ede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14DE2C3-AFA4-4728-8D10-DDFC8E26577C}">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2a537635-ce8b-47b5-a6a5-f372cf1ede73"/>
    <ds:schemaRef ds:uri="http://purl.org/dc/terms/"/>
    <ds:schemaRef ds:uri="dd99a2bc-e6ff-40bd-b1ab-c04d9ff5ef32"/>
    <ds:schemaRef ds:uri="84f15767-2d97-4016-a536-7cceded3e87e"/>
    <ds:schemaRef ds:uri="http://www.w3.org/XML/1998/namespace"/>
    <ds:schemaRef ds:uri="http://purl.org/dc/dcmitype/"/>
  </ds:schemaRefs>
</ds:datastoreItem>
</file>

<file path=customXml/itemProps5.xml><?xml version="1.0" encoding="utf-8"?>
<ds:datastoreItem xmlns:ds="http://schemas.openxmlformats.org/officeDocument/2006/customXml" ds:itemID="{6A7221C4-A6FF-4A91-82EF-FE1E45AAE7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CalPERS External PPP_PC</Template>
  <TotalTime>19554</TotalTime>
  <Words>1080</Words>
  <Application>Microsoft Office PowerPoint</Application>
  <PresentationFormat>Widescreen</PresentationFormat>
  <Paragraphs>225</Paragraphs>
  <Slides>29</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ＭＳ Ｐゴシック</vt:lpstr>
      <vt:lpstr>Arial</vt:lpstr>
      <vt:lpstr>Arial Narrow</vt:lpstr>
      <vt:lpstr>Calibri</vt:lpstr>
      <vt:lpstr>Geneva</vt:lpstr>
      <vt:lpstr>System Font Regular</vt:lpstr>
      <vt:lpstr>Times New Roman</vt:lpstr>
      <vt:lpstr>Accessible CalPERS Template</vt:lpstr>
      <vt:lpstr>Ed Forum 2017</vt:lpstr>
      <vt:lpstr>  CalPERS Update &amp; Discussion</vt:lpstr>
      <vt:lpstr>PowerPoint Presentation</vt:lpstr>
      <vt:lpstr>CalPERS Membership</vt:lpstr>
      <vt:lpstr>Functions In Pension Decision-Making </vt:lpstr>
      <vt:lpstr>CalPERS Recent &amp; Historical Investment Performance</vt:lpstr>
      <vt:lpstr>PowerPoint Presentation</vt:lpstr>
      <vt:lpstr>Three Key Risks</vt:lpstr>
      <vt:lpstr>How are CalPERS Pensions Funded?</vt:lpstr>
      <vt:lpstr>71%</vt:lpstr>
      <vt:lpstr>PowerPoint Presentation</vt:lpstr>
      <vt:lpstr>CalPERS Focus Going Forward</vt:lpstr>
      <vt:lpstr>PowerPoint Presentation</vt:lpstr>
      <vt:lpstr>Contribution Components</vt:lpstr>
      <vt:lpstr>Unfunded Accrued Liability (UAL)</vt:lpstr>
      <vt:lpstr>Required Contribution is the Minimum Payment</vt:lpstr>
      <vt:lpstr>Principles of Paying Down Debt</vt:lpstr>
      <vt:lpstr>Options for Accelerating the Funding of a Plan</vt:lpstr>
      <vt:lpstr>Additional Discretionary Payments (ADPs)</vt:lpstr>
      <vt:lpstr>ADPs in Practice</vt:lpstr>
      <vt:lpstr>ADPs in Practice (continued)</vt:lpstr>
      <vt:lpstr>Schedule of Amortization Bases </vt:lpstr>
      <vt:lpstr>Miscellaneous UAL Balance before and after 2018 ADP</vt:lpstr>
      <vt:lpstr>Miscellaneous UAL Annual Payments before and after ADP</vt:lpstr>
      <vt:lpstr>Combined Yuba City Projected UAL Balance</vt:lpstr>
      <vt:lpstr>Combined Yuba City Projected UAL Payments</vt:lpstr>
      <vt:lpstr>Alternate Yuba City Projected UAL Balance</vt:lpstr>
      <vt:lpstr>Alternate Yuba City Projected UAL Payments</vt:lpstr>
      <vt:lpstr>Alternate Funding Policies</vt:lpstr>
      <vt:lpstr>Advantages to Establishing a Funding Policy</vt:lpstr>
    </vt:vector>
  </TitlesOfParts>
  <Company>CalPERS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Presentation Corporate PowerPoint Guidelines</dc:title>
  <dc:creator>HHuerta</dc:creator>
  <cp:lastModifiedBy>George Barlow</cp:lastModifiedBy>
  <cp:revision>832</cp:revision>
  <cp:lastPrinted>2019-10-09T21:26:54Z</cp:lastPrinted>
  <dcterms:created xsi:type="dcterms:W3CDTF">2010-07-12T17:32:05Z</dcterms:created>
  <dcterms:modified xsi:type="dcterms:W3CDTF">2019-10-11T22:10:13Z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cpersContentOwner">
    <vt:lpwstr>Meyers, Thea</vt:lpwstr>
  </property>
  <property fmtid="{D5CDD505-2E9C-101B-9397-08002B2CF9AE}" pid="3" name="cpersDivision">
    <vt:lpwstr>9;#PAOF|cb6db5d6-03b1-4e33-bf3d-e439b651dc5e</vt:lpwstr>
  </property>
  <property fmtid="{D5CDD505-2E9C-101B-9397-08002B2CF9AE}" pid="4" name="ContentTypeId">
    <vt:lpwstr>0x010100F7C8A92E958EC1489A70399484143F470300D8606A6401F547409A7E07A30EA25B3B</vt:lpwstr>
  </property>
</Properties>
</file>